
<file path=[Content_Types].xml><?xml version="1.0" encoding="utf-8"?>
<Types xmlns="http://schemas.openxmlformats.org/package/2006/content-types">
  <Default Extension="fntdata" ContentType="application/x-fontdata"/>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2"/>
  </p:notesMasterIdLst>
  <p:sldIdLst>
    <p:sldId id="256" r:id="rId2"/>
    <p:sldId id="257" r:id="rId3"/>
    <p:sldId id="258" r:id="rId4"/>
    <p:sldId id="259" r:id="rId5"/>
    <p:sldId id="267" r:id="rId6"/>
    <p:sldId id="268" r:id="rId7"/>
    <p:sldId id="269" r:id="rId8"/>
    <p:sldId id="264" r:id="rId9"/>
    <p:sldId id="265" r:id="rId10"/>
    <p:sldId id="266" r:id="rId11"/>
  </p:sldIdLst>
  <p:sldSz cx="9144000" cy="5143500" type="screen16x9"/>
  <p:notesSz cx="6858000" cy="9144000"/>
  <p:embeddedFontLst>
    <p:embeddedFont>
      <p:font typeface="Calibri" panose="020F0502020204030204" pitchFamily="34" charset="0"/>
      <p:regular r:id="rId13"/>
      <p:bold r:id="rId14"/>
      <p:italic r:id="rId15"/>
      <p:boldItalic r:id="rId16"/>
    </p:embeddedFont>
    <p:embeddedFont>
      <p:font typeface="Nunito"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2" roundtripDataSignature="AMtx7mgx63ZdPX8tlEOBq/wWctwIaoQZ2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394" autoAdjust="0"/>
  </p:normalViewPr>
  <p:slideViewPr>
    <p:cSldViewPr snapToGrid="0">
      <p:cViewPr varScale="1">
        <p:scale>
          <a:sx n="135" d="100"/>
          <a:sy n="135" d="100"/>
        </p:scale>
        <p:origin x="924" y="10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customschemas.google.com/relationships/presentationmetadata" Target="metadata"/></Relationships>
</file>

<file path=ppt/media/image1.png>
</file>

<file path=ppt/media/image2.jpeg>
</file>

<file path=ppt/media/image3.png>
</file>

<file path=ppt/media/image4.jpeg>
</file>

<file path=ppt/media/image5.png>
</file>

<file path=ppt/media/image6.png>
</file>

<file path=ppt/media/image7.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6" name="Google Shape;12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Hello everyone, thanks for joining us today. My name is Ryan, I’m part of Project Group 1 in Bellevue University’s Fall semeter DSC 630 Predictive Analytics Class. I’m joined by my two teammates, Madhukar, and Kouevi. We’re looking forward to this discussion on the model we’ve built to predict the patients who could potentially have multiple emergency room visits, specifically more than 4 in a single year. We’ll be highlighting the work we’ve done on this model and covering some of the promising results. There are many exciting opportunities this will present for healthcare providers and potential changes to patient care in the future.</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2" name="Google Shape;182;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extLst>
      <p:ext uri="{BB962C8B-B14F-4D97-AF65-F5344CB8AC3E}">
        <p14:creationId xmlns:p14="http://schemas.microsoft.com/office/powerpoint/2010/main" val="5400547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2" name="Google Shape;13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 dirty="0"/>
              <a:t>Our discussion today is outlined by the bullets listed out on this slide. First I’ll be discussing the overview of the project and transitioning into setting the stage with our problem statement or what we are aiming to solve with our approach. Next, Madhukar will cover the Methods and Results of our modeling approach. And last but not least, </a:t>
            </a:r>
            <a:r>
              <a:rPr lang="en" dirty="0">
                <a:solidFill>
                  <a:srgbClr val="242424"/>
                </a:solidFill>
                <a:highlight>
                  <a:srgbClr val="FFFFFF"/>
                </a:highlight>
              </a:rPr>
              <a:t>Kouevi </a:t>
            </a:r>
            <a:r>
              <a:rPr lang="en" dirty="0"/>
              <a:t>will be wrapping up our discussion with the deployment and conclusion of the model and project.</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8" name="Google Shape;138;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0"/>
              </a:spcBef>
              <a:spcAft>
                <a:spcPts val="0"/>
              </a:spcAft>
              <a:buSzPts val="1100"/>
              <a:buNone/>
            </a:pPr>
            <a:r>
              <a:rPr lang="en" sz="1200" dirty="0">
                <a:solidFill>
                  <a:schemeClr val="dk1"/>
                </a:solidFill>
              </a:rPr>
              <a:t>In the healthcare industry, emergency room (ER) visits represent one of the highest cost medical services.  Every year, many patients face financial burdens due to increasing hospital and medical bills mostly made up of ER visits which lead to hospitalizations.  </a:t>
            </a:r>
          </a:p>
          <a:p>
            <a:pPr marL="0" lvl="0" indent="0" algn="l" rtl="0">
              <a:lnSpc>
                <a:spcPct val="200000"/>
              </a:lnSpc>
              <a:spcBef>
                <a:spcPts val="0"/>
              </a:spcBef>
              <a:spcAft>
                <a:spcPts val="0"/>
              </a:spcAft>
              <a:buSzPts val="1100"/>
              <a:buNone/>
            </a:pPr>
            <a:endParaRPr lang="en" sz="1200" dirty="0">
              <a:solidFill>
                <a:schemeClr val="dk1"/>
              </a:solidFill>
            </a:endParaRPr>
          </a:p>
          <a:p>
            <a:pPr marL="0" lvl="0" indent="0" algn="l" rtl="0">
              <a:lnSpc>
                <a:spcPct val="200000"/>
              </a:lnSpc>
              <a:spcBef>
                <a:spcPts val="0"/>
              </a:spcBef>
              <a:spcAft>
                <a:spcPts val="0"/>
              </a:spcAft>
              <a:buSzPts val="1100"/>
              <a:buNone/>
            </a:pPr>
            <a:r>
              <a:rPr lang="en" sz="1200" dirty="0">
                <a:solidFill>
                  <a:schemeClr val="dk1"/>
                </a:solidFill>
              </a:rPr>
              <a:t>Although most ER visits are warranted and have saved countless lives, a considerable amount of ER visits are avoidable and could be addressed with a visit to a primary care physician or even an urgent care facility, most of which have lower cost.  </a:t>
            </a:r>
          </a:p>
          <a:p>
            <a:pPr marL="0" lvl="0" indent="0" algn="l" rtl="0">
              <a:lnSpc>
                <a:spcPct val="200000"/>
              </a:lnSpc>
              <a:spcBef>
                <a:spcPts val="0"/>
              </a:spcBef>
              <a:spcAft>
                <a:spcPts val="0"/>
              </a:spcAft>
              <a:buSzPts val="1100"/>
              <a:buNone/>
            </a:pPr>
            <a:endParaRPr lang="en" sz="1200" dirty="0">
              <a:solidFill>
                <a:schemeClr val="dk1"/>
              </a:solidFill>
            </a:endParaRPr>
          </a:p>
          <a:p>
            <a:pPr marL="0" lvl="0" indent="0" algn="l" rtl="0">
              <a:lnSpc>
                <a:spcPct val="200000"/>
              </a:lnSpc>
              <a:spcBef>
                <a:spcPts val="0"/>
              </a:spcBef>
              <a:spcAft>
                <a:spcPts val="0"/>
              </a:spcAft>
              <a:buSzPts val="1100"/>
              <a:buNone/>
            </a:pPr>
            <a:r>
              <a:rPr lang="en" sz="1200" dirty="0">
                <a:solidFill>
                  <a:schemeClr val="dk1"/>
                </a:solidFill>
              </a:rPr>
              <a:t>It is likely individuals who utilize the emergency room more than 4 times per year could be doing so unnecessarily.  </a:t>
            </a:r>
          </a:p>
          <a:p>
            <a:pPr marL="0" lvl="0" indent="0" algn="l" rtl="0">
              <a:lnSpc>
                <a:spcPct val="200000"/>
              </a:lnSpc>
              <a:spcBef>
                <a:spcPts val="0"/>
              </a:spcBef>
              <a:spcAft>
                <a:spcPts val="0"/>
              </a:spcAft>
              <a:buSzPts val="1100"/>
              <a:buNone/>
            </a:pPr>
            <a:endParaRPr lang="en" sz="1200" dirty="0">
              <a:solidFill>
                <a:schemeClr val="dk1"/>
              </a:solidFill>
            </a:endParaRPr>
          </a:p>
          <a:p>
            <a:pPr marL="0" lvl="0" indent="0" algn="l" rtl="0">
              <a:lnSpc>
                <a:spcPct val="200000"/>
              </a:lnSpc>
              <a:spcBef>
                <a:spcPts val="0"/>
              </a:spcBef>
              <a:spcAft>
                <a:spcPts val="0"/>
              </a:spcAft>
              <a:buSzPts val="1100"/>
              <a:buNone/>
            </a:pPr>
            <a:r>
              <a:rPr lang="en" sz="1200" dirty="0">
                <a:solidFill>
                  <a:schemeClr val="dk1"/>
                </a:solidFill>
              </a:rPr>
              <a:t>Several healthcare focused entities from hospitals to insurance providers have had to implement measures to help prevent unnecessary emergency room visits. Not only do these unnecessary visits cost patients thousands of dollars out of pocket, but a significant portion is paid by healthcare insurance providers. These companies are now focusing on developing clinical outreach programs to avoid these unnecessary costs.</a:t>
            </a:r>
            <a:endParaRPr sz="1200" dirty="0">
              <a:solidFill>
                <a:schemeClr val="dk1"/>
              </a:solidFill>
            </a:endParaRPr>
          </a:p>
          <a:p>
            <a:pPr marL="0" lvl="0" indent="0" algn="l" rtl="0">
              <a:lnSpc>
                <a:spcPct val="200000"/>
              </a:lnSpc>
              <a:spcBef>
                <a:spcPts val="0"/>
              </a:spcBef>
              <a:spcAft>
                <a:spcPts val="0"/>
              </a:spcAft>
              <a:buSzPts val="1100"/>
              <a:buNone/>
            </a:pPr>
            <a:endParaRPr sz="1200" dirty="0">
              <a:solidFill>
                <a:schemeClr val="dk1"/>
              </a:solidFill>
            </a:endParaRPr>
          </a:p>
          <a:p>
            <a:pPr marL="0" lvl="0" indent="0" algn="l" rtl="0">
              <a:lnSpc>
                <a:spcPct val="200000"/>
              </a:lnSpc>
              <a:spcBef>
                <a:spcPts val="0"/>
              </a:spcBef>
              <a:spcAft>
                <a:spcPts val="0"/>
              </a:spcAft>
              <a:buSzPts val="1100"/>
              <a:buNone/>
            </a:pPr>
            <a:r>
              <a:rPr lang="en" sz="1200" dirty="0">
                <a:solidFill>
                  <a:schemeClr val="dk1"/>
                </a:solidFill>
              </a:rPr>
              <a:t>Our solution focuses on the application of a machine learning model with the goal to predict patients who will have more than 4 ER visits in a year.  It could be a step toward diverting these patients from the ER and help them avoid these unnecessary costs.  </a:t>
            </a:r>
          </a:p>
          <a:p>
            <a:pPr marL="0" lvl="0" indent="0" algn="l" rtl="0">
              <a:lnSpc>
                <a:spcPct val="200000"/>
              </a:lnSpc>
              <a:spcBef>
                <a:spcPts val="0"/>
              </a:spcBef>
              <a:spcAft>
                <a:spcPts val="0"/>
              </a:spcAft>
              <a:buSzPts val="1100"/>
              <a:buNone/>
            </a:pPr>
            <a:endParaRPr lang="en" sz="1200" dirty="0">
              <a:solidFill>
                <a:schemeClr val="dk1"/>
              </a:solidFill>
            </a:endParaRPr>
          </a:p>
          <a:p>
            <a:pPr marL="0" lvl="0" indent="0" algn="l" rtl="0">
              <a:lnSpc>
                <a:spcPct val="200000"/>
              </a:lnSpc>
              <a:spcBef>
                <a:spcPts val="0"/>
              </a:spcBef>
              <a:spcAft>
                <a:spcPts val="0"/>
              </a:spcAft>
              <a:buSzPts val="1100"/>
              <a:buNone/>
            </a:pPr>
            <a:r>
              <a:rPr lang="en" sz="1200" dirty="0">
                <a:solidFill>
                  <a:schemeClr val="dk1"/>
                </a:solidFill>
              </a:rPr>
              <a:t>This application leverages historical data from patients, such as demographic and clinical history, used by the algorithm to accurately predict those patients at high risk to have several needless ER visits.  </a:t>
            </a:r>
          </a:p>
          <a:p>
            <a:pPr marL="0" lvl="0" indent="0" algn="l" rtl="0">
              <a:lnSpc>
                <a:spcPct val="200000"/>
              </a:lnSpc>
              <a:spcBef>
                <a:spcPts val="0"/>
              </a:spcBef>
              <a:spcAft>
                <a:spcPts val="0"/>
              </a:spcAft>
              <a:buSzPts val="1100"/>
              <a:buNone/>
            </a:pPr>
            <a:endParaRPr lang="en" sz="1200" dirty="0">
              <a:solidFill>
                <a:schemeClr val="dk1"/>
              </a:solidFill>
            </a:endParaRPr>
          </a:p>
          <a:p>
            <a:pPr marL="0" lvl="0" indent="0" algn="l" rtl="0">
              <a:lnSpc>
                <a:spcPct val="200000"/>
              </a:lnSpc>
              <a:spcBef>
                <a:spcPts val="0"/>
              </a:spcBef>
              <a:spcAft>
                <a:spcPts val="0"/>
              </a:spcAft>
              <a:buSzPts val="1100"/>
              <a:buNone/>
            </a:pPr>
            <a:r>
              <a:rPr lang="en" sz="1200" dirty="0">
                <a:solidFill>
                  <a:schemeClr val="dk1"/>
                </a:solidFill>
              </a:rPr>
              <a:t>The resulting predictive model would then allow care managers to prioritize their outreach to patients who are more likely to benefit from their programs.  </a:t>
            </a:r>
          </a:p>
          <a:p>
            <a:pPr marL="0" lvl="0" indent="0" algn="l" rtl="0">
              <a:lnSpc>
                <a:spcPct val="200000"/>
              </a:lnSpc>
              <a:spcBef>
                <a:spcPts val="0"/>
              </a:spcBef>
              <a:spcAft>
                <a:spcPts val="0"/>
              </a:spcAft>
              <a:buSzPts val="1100"/>
              <a:buNone/>
            </a:pPr>
            <a:endParaRPr lang="en" sz="1200" dirty="0">
              <a:solidFill>
                <a:schemeClr val="dk1"/>
              </a:solidFill>
            </a:endParaRPr>
          </a:p>
          <a:p>
            <a:pPr marL="0" lvl="0" indent="0" algn="l" rtl="0">
              <a:lnSpc>
                <a:spcPct val="200000"/>
              </a:lnSpc>
              <a:spcBef>
                <a:spcPts val="0"/>
              </a:spcBef>
              <a:spcAft>
                <a:spcPts val="0"/>
              </a:spcAft>
              <a:buSzPts val="1100"/>
              <a:buNone/>
            </a:pPr>
            <a:r>
              <a:rPr lang="en" sz="1200" dirty="0">
                <a:solidFill>
                  <a:schemeClr val="dk1"/>
                </a:solidFill>
              </a:rPr>
              <a:t>The specific application of this model is to flag anyone with a probability score above 50% as being at a high risk and direct focus at them specifically.  Nurse care managers will then engage with patients that would have a high probability score from this model to help educate and provide care to them even in their home if needed.  This approach prevents or delays disease progression that could lead to a visit to the ER and reduces cost since nurse home visits are less costly. </a:t>
            </a:r>
            <a:endParaRPr sz="1300" b="1" u="sng" dirty="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4" name="Google Shape;14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marR="0" lvl="0" indent="0" algn="l" defTabSz="914400" rtl="0" eaLnBrk="1" fontAlgn="auto" latinLnBrk="0" hangingPunct="1">
              <a:lnSpc>
                <a:spcPct val="200000"/>
              </a:lnSpc>
              <a:spcBef>
                <a:spcPts val="0"/>
              </a:spcBef>
              <a:spcAft>
                <a:spcPts val="0"/>
              </a:spcAft>
              <a:buClr>
                <a:schemeClr val="dk1"/>
              </a:buClr>
              <a:buSzPts val="1100"/>
              <a:buFont typeface="Arial"/>
              <a:buNone/>
              <a:tabLst/>
              <a:defRPr/>
            </a:pPr>
            <a:r>
              <a:rPr lang="en" sz="1300" b="1" i="0" u="none" dirty="0">
                <a:solidFill>
                  <a:schemeClr val="dk1"/>
                </a:solidFill>
              </a:rPr>
              <a:t>Problem Statement </a:t>
            </a:r>
            <a:r>
              <a:rPr lang="en" sz="1300" b="0" u="none" dirty="0">
                <a:solidFill>
                  <a:schemeClr val="dk1"/>
                </a:solidFill>
              </a:rPr>
              <a:t>- </a:t>
            </a:r>
            <a:r>
              <a:rPr lang="en-US" sz="1400" dirty="0">
                <a:solidFill>
                  <a:schemeClr val="dk1"/>
                </a:solidFill>
              </a:rPr>
              <a:t>The problem to be evaluated will focus specifically on Emergency Room (ER) utilization data to help build a predictive model to understand the likelihood of a patient returning to the ER more than 4 times per year.</a:t>
            </a:r>
            <a:endParaRPr lang="en" sz="1300" b="0" u="none" dirty="0">
              <a:solidFill>
                <a:schemeClr val="dk1"/>
              </a:solidFill>
            </a:endParaRPr>
          </a:p>
          <a:p>
            <a:pPr marL="0" lvl="0" indent="0" algn="l" rtl="0">
              <a:lnSpc>
                <a:spcPct val="200000"/>
              </a:lnSpc>
              <a:spcBef>
                <a:spcPts val="0"/>
              </a:spcBef>
              <a:spcAft>
                <a:spcPts val="0"/>
              </a:spcAft>
              <a:buClr>
                <a:schemeClr val="dk1"/>
              </a:buClr>
              <a:buSzPts val="1100"/>
              <a:buFont typeface="Arial"/>
              <a:buNone/>
            </a:pPr>
            <a:endParaRPr sz="1200" dirty="0">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b="1" i="0" dirty="0">
                <a:solidFill>
                  <a:schemeClr val="dk1"/>
                </a:solidFill>
              </a:rPr>
              <a:t>Scope</a:t>
            </a:r>
            <a:endParaRPr sz="1200" b="1" i="0" dirty="0">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dirty="0">
                <a:solidFill>
                  <a:schemeClr val="dk1"/>
                </a:solidFill>
              </a:rPr>
              <a:t>The scope of this project is inherently defined by the data, model development, and deployment of the results focused explicitly on repeated ERs visits. </a:t>
            </a:r>
          </a:p>
          <a:p>
            <a:pPr marL="0" lvl="0" indent="0" algn="l" rtl="0">
              <a:lnSpc>
                <a:spcPct val="200000"/>
              </a:lnSpc>
              <a:spcBef>
                <a:spcPts val="0"/>
              </a:spcBef>
              <a:spcAft>
                <a:spcPts val="0"/>
              </a:spcAft>
              <a:buClr>
                <a:schemeClr val="dk1"/>
              </a:buClr>
              <a:buSzPts val="1100"/>
              <a:buFont typeface="Arial"/>
              <a:buNone/>
            </a:pPr>
            <a:endParaRPr lang="en" sz="1200" dirty="0">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dirty="0">
                <a:solidFill>
                  <a:schemeClr val="dk1"/>
                </a:solidFill>
              </a:rPr>
              <a:t>The dataset leveraged was obtained from a leading government sponsored health care provider in the United States of America and contains demographics, various metrics, and associated categorical information of healthcare patients who visited the ER over the course of a </a:t>
            </a:r>
            <a:r>
              <a:rPr lang="en-US" sz="1200" dirty="0">
                <a:solidFill>
                  <a:schemeClr val="dk1"/>
                </a:solidFill>
              </a:rPr>
              <a:t>12-month</a:t>
            </a:r>
            <a:r>
              <a:rPr lang="en" sz="1200" dirty="0">
                <a:solidFill>
                  <a:schemeClr val="dk1"/>
                </a:solidFill>
              </a:rPr>
              <a:t> period. </a:t>
            </a:r>
          </a:p>
          <a:p>
            <a:pPr marL="0" lvl="0" indent="0" algn="l" rtl="0">
              <a:lnSpc>
                <a:spcPct val="200000"/>
              </a:lnSpc>
              <a:spcBef>
                <a:spcPts val="0"/>
              </a:spcBef>
              <a:spcAft>
                <a:spcPts val="0"/>
              </a:spcAft>
              <a:buClr>
                <a:schemeClr val="dk1"/>
              </a:buClr>
              <a:buSzPts val="1100"/>
              <a:buFont typeface="Arial"/>
              <a:buNone/>
            </a:pPr>
            <a:endParaRPr lang="en" sz="1200" dirty="0">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dirty="0">
                <a:solidFill>
                  <a:schemeClr val="dk1"/>
                </a:solidFill>
              </a:rPr>
              <a:t>Other considerations to the scope include the time period, demographic information, geographical location, and primary activities of ER visits to define the boundaries and application of the model, interpretation of the results, and subsequent deployment. </a:t>
            </a:r>
          </a:p>
          <a:p>
            <a:pPr marL="0" lvl="0" indent="0" algn="l" rtl="0">
              <a:lnSpc>
                <a:spcPct val="200000"/>
              </a:lnSpc>
              <a:spcBef>
                <a:spcPts val="0"/>
              </a:spcBef>
              <a:spcAft>
                <a:spcPts val="0"/>
              </a:spcAft>
              <a:buClr>
                <a:schemeClr val="dk1"/>
              </a:buClr>
              <a:buSzPts val="1100"/>
              <a:buFont typeface="Arial"/>
              <a:buNone/>
            </a:pPr>
            <a:endParaRPr lang="en-US" sz="1200" dirty="0">
              <a:solidFill>
                <a:schemeClr val="dk1"/>
              </a:solidFill>
              <a:highlight>
                <a:srgbClr val="00FFFF"/>
              </a:highlight>
            </a:endParaRPr>
          </a:p>
          <a:p>
            <a:pPr marL="0" marR="0" lvl="0" indent="0" algn="l" defTabSz="914400" rtl="0" eaLnBrk="1" fontAlgn="auto" latinLnBrk="0" hangingPunct="1">
              <a:lnSpc>
                <a:spcPct val="200000"/>
              </a:lnSpc>
              <a:spcBef>
                <a:spcPts val="0"/>
              </a:spcBef>
              <a:spcAft>
                <a:spcPts val="0"/>
              </a:spcAft>
              <a:buClr>
                <a:schemeClr val="dk1"/>
              </a:buClr>
              <a:buSzPts val="1100"/>
              <a:buFont typeface="Arial"/>
              <a:buNone/>
              <a:tabLst/>
              <a:defRPr/>
            </a:pPr>
            <a:r>
              <a:rPr lang="en" sz="1200" b="1" i="0" u="none" dirty="0">
                <a:solidFill>
                  <a:schemeClr val="dk1"/>
                </a:solidFill>
              </a:rPr>
              <a:t>Moving onto the challenges and issues</a:t>
            </a:r>
          </a:p>
          <a:p>
            <a:pPr marL="285750" lvl="0" indent="-285750" algn="l" rtl="0">
              <a:lnSpc>
                <a:spcPct val="115000"/>
              </a:lnSpc>
              <a:spcBef>
                <a:spcPts val="1200"/>
              </a:spcBef>
              <a:spcAft>
                <a:spcPts val="0"/>
              </a:spcAft>
              <a:buSzPct val="129999"/>
              <a:buChar char="●"/>
            </a:pPr>
            <a:r>
              <a:rPr lang="en-US" sz="1200" dirty="0"/>
              <a:t>Limitations of the data and model prohibit the use for predicting the likelihood of more than 4 ER visits per year outside of the USA or for other healthcare services.</a:t>
            </a:r>
            <a:endParaRPr lang="en-US" sz="1600" dirty="0"/>
          </a:p>
          <a:p>
            <a:pPr marL="285750" lvl="0" indent="-285750" algn="l" rtl="0">
              <a:lnSpc>
                <a:spcPct val="115000"/>
              </a:lnSpc>
              <a:spcBef>
                <a:spcPts val="1200"/>
              </a:spcBef>
              <a:spcAft>
                <a:spcPts val="0"/>
              </a:spcAft>
              <a:buSzPct val="129999"/>
              <a:buChar char="●"/>
            </a:pPr>
            <a:r>
              <a:rPr lang="en-US" sz="1200" dirty="0"/>
              <a:t>Additionally, pandemic conditions must be considered as there has been a material decrease in ER visits during the COVID-19 pandemic, primarily due to potential patients avoiding the risk of exposure to the virus (6).</a:t>
            </a:r>
            <a:endParaRPr lang="en-US" sz="1600" dirty="0"/>
          </a:p>
          <a:p>
            <a:pPr marL="0" lvl="0" indent="0" algn="l" rtl="0">
              <a:lnSpc>
                <a:spcPct val="200000"/>
              </a:lnSpc>
              <a:spcBef>
                <a:spcPts val="0"/>
              </a:spcBef>
              <a:spcAft>
                <a:spcPts val="0"/>
              </a:spcAft>
              <a:buClr>
                <a:schemeClr val="dk1"/>
              </a:buClr>
              <a:buSzPts val="1100"/>
              <a:buFont typeface="Arial"/>
              <a:buNone/>
            </a:pPr>
            <a:endParaRPr lang="en-US" sz="1200" dirty="0">
              <a:solidFill>
                <a:schemeClr val="dk1"/>
              </a:solidFill>
              <a:highlight>
                <a:srgbClr val="00FFFF"/>
              </a:highlight>
            </a:endParaRPr>
          </a:p>
          <a:p>
            <a:pPr marL="0" marR="0" lvl="0" indent="0" algn="l" defTabSz="914400" rtl="0" eaLnBrk="1" fontAlgn="auto" latinLnBrk="0" hangingPunct="1">
              <a:lnSpc>
                <a:spcPct val="200000"/>
              </a:lnSpc>
              <a:spcBef>
                <a:spcPts val="0"/>
              </a:spcBef>
              <a:spcAft>
                <a:spcPts val="0"/>
              </a:spcAft>
              <a:buClr>
                <a:schemeClr val="dk1"/>
              </a:buClr>
              <a:buSzPts val="1100"/>
              <a:buFont typeface="Arial"/>
              <a:buNone/>
              <a:tabLst/>
              <a:defRPr/>
            </a:pPr>
            <a:r>
              <a:rPr lang="en" sz="1200" b="0" u="none" dirty="0">
                <a:solidFill>
                  <a:schemeClr val="dk1"/>
                </a:solidFill>
              </a:rPr>
              <a:t>Up next, Madhukar will continue the discussion by covering the methods we used to address this problem statement.</a:t>
            </a:r>
          </a:p>
          <a:p>
            <a:pPr marL="0" lvl="0" indent="0" algn="l" rtl="0">
              <a:lnSpc>
                <a:spcPct val="200000"/>
              </a:lnSpc>
              <a:spcBef>
                <a:spcPts val="0"/>
              </a:spcBef>
              <a:spcAft>
                <a:spcPts val="0"/>
              </a:spcAft>
              <a:buClr>
                <a:schemeClr val="dk1"/>
              </a:buClr>
              <a:buSzPts val="1100"/>
              <a:buFont typeface="Arial"/>
              <a:buNone/>
            </a:pPr>
            <a:endParaRPr lang="en-US" sz="1200" dirty="0">
              <a:solidFill>
                <a:schemeClr val="dk1"/>
              </a:solidFill>
              <a:highlight>
                <a:srgbClr val="00FFFF"/>
              </a:highlight>
            </a:endParaRPr>
          </a:p>
          <a:p>
            <a:pPr marL="0" lvl="0" indent="0" algn="l" rtl="0">
              <a:lnSpc>
                <a:spcPct val="200000"/>
              </a:lnSpc>
              <a:spcBef>
                <a:spcPts val="0"/>
              </a:spcBef>
              <a:spcAft>
                <a:spcPts val="0"/>
              </a:spcAft>
              <a:buClr>
                <a:schemeClr val="dk1"/>
              </a:buClr>
              <a:buSzPts val="1100"/>
              <a:buFont typeface="Arial"/>
              <a:buNone/>
            </a:pPr>
            <a:endParaRPr lang="en-US" sz="1200" dirty="0">
              <a:solidFill>
                <a:schemeClr val="dk1"/>
              </a:solidFill>
              <a:highlight>
                <a:srgbClr val="00FFFF"/>
              </a:highlight>
            </a:endParaRPr>
          </a:p>
          <a:p>
            <a:pPr marL="0" lvl="0" indent="0" algn="l" rtl="0">
              <a:lnSpc>
                <a:spcPct val="200000"/>
              </a:lnSpc>
              <a:spcBef>
                <a:spcPts val="0"/>
              </a:spcBef>
              <a:spcAft>
                <a:spcPts val="0"/>
              </a:spcAft>
              <a:buClr>
                <a:schemeClr val="dk1"/>
              </a:buClr>
              <a:buSzPts val="1100"/>
              <a:buFont typeface="Arial"/>
              <a:buNone/>
            </a:pPr>
            <a:endParaRPr sz="1200" dirty="0">
              <a:solidFill>
                <a:schemeClr val="dk1"/>
              </a:solidFill>
              <a:highlight>
                <a:srgbClr val="00FFFF"/>
              </a:highlight>
            </a:endParaRPr>
          </a:p>
          <a:p>
            <a:pPr marL="0" lvl="0" indent="0" algn="l" rtl="0">
              <a:lnSpc>
                <a:spcPct val="200000"/>
              </a:lnSpc>
              <a:spcBef>
                <a:spcPts val="0"/>
              </a:spcBef>
              <a:spcAft>
                <a:spcPts val="0"/>
              </a:spcAft>
              <a:buClr>
                <a:schemeClr val="dk1"/>
              </a:buClr>
              <a:buSzPts val="1100"/>
              <a:buFont typeface="Arial"/>
              <a:buNone/>
            </a:pPr>
            <a:r>
              <a:rPr lang="en" sz="1200" b="1" i="1" dirty="0">
                <a:solidFill>
                  <a:schemeClr val="dk1"/>
                </a:solidFill>
              </a:rPr>
              <a:t>Literature Review</a:t>
            </a:r>
            <a:endParaRPr sz="1200" b="1" i="1" dirty="0">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i="1" dirty="0">
                <a:solidFill>
                  <a:schemeClr val="dk1"/>
                </a:solidFill>
                <a:highlight>
                  <a:srgbClr val="FFFF00"/>
                </a:highlight>
              </a:rPr>
              <a:t>Documentation and literature review performed in preparation for this project centered on multiple resource constraints healthcare providers’ face (7). Unique to the healthcare industry is patient well-being and ethical duty to provide medical services. However, healthcare providers face challenges similar to other industries such as balancing economic efficiencies with stakeholder value.</a:t>
            </a:r>
            <a:endParaRPr sz="1200" i="1" dirty="0">
              <a:solidFill>
                <a:schemeClr val="dk1"/>
              </a:solidFill>
              <a:highlight>
                <a:srgbClr val="FFFF00"/>
              </a:highlight>
            </a:endParaRPr>
          </a:p>
          <a:p>
            <a:pPr marL="0" lvl="0" indent="0" algn="l" rtl="0">
              <a:lnSpc>
                <a:spcPct val="200000"/>
              </a:lnSpc>
              <a:spcBef>
                <a:spcPts val="0"/>
              </a:spcBef>
              <a:spcAft>
                <a:spcPts val="0"/>
              </a:spcAft>
              <a:buClr>
                <a:schemeClr val="dk1"/>
              </a:buClr>
              <a:buSzPts val="1100"/>
              <a:buFont typeface="Arial"/>
              <a:buNone/>
            </a:pPr>
            <a:endParaRPr sz="1200" i="1" dirty="0">
              <a:solidFill>
                <a:schemeClr val="dk1"/>
              </a:solidFill>
              <a:highlight>
                <a:srgbClr val="FFFF00"/>
              </a:highlight>
            </a:endParaRPr>
          </a:p>
          <a:p>
            <a:pPr marL="0" lvl="0" indent="0" algn="l" rtl="0">
              <a:lnSpc>
                <a:spcPct val="200000"/>
              </a:lnSpc>
              <a:spcBef>
                <a:spcPts val="0"/>
              </a:spcBef>
              <a:spcAft>
                <a:spcPts val="0"/>
              </a:spcAft>
              <a:buClr>
                <a:schemeClr val="dk1"/>
              </a:buClr>
              <a:buSzPts val="1100"/>
              <a:buFont typeface="Arial"/>
              <a:buNone/>
            </a:pPr>
            <a:r>
              <a:rPr lang="en" sz="1200" i="1" dirty="0">
                <a:solidFill>
                  <a:schemeClr val="dk1"/>
                </a:solidFill>
                <a:highlight>
                  <a:srgbClr val="FFFF00"/>
                </a:highlight>
              </a:rPr>
              <a:t>As stated previously, over half of all hospital admissions are now entering the healthcare system from ER visits (5). As a de facto front door to a hospital, emergency department activities and readmissions have been reviewed extensively. It has also been shown the ER accounts as the primary source of admissions for elderly patients as well (8). The problem statement and objective of the review is supported by continued research on analyzing and reducing readmissions to the emergency room (9, 10).</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f37e4588be_0_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f37e4588be_0_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5538502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f37e4588be_0_5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f37e4588be_0_5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11750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f37e4588be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f37e4588be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200000"/>
              </a:lnSpc>
              <a:spcBef>
                <a:spcPts val="0"/>
              </a:spcBef>
              <a:spcAft>
                <a:spcPts val="0"/>
              </a:spcAft>
              <a:buClr>
                <a:schemeClr val="dk1"/>
              </a:buClr>
              <a:buSzPts val="1100"/>
              <a:buFont typeface="Arial"/>
              <a:buNone/>
            </a:pPr>
            <a:r>
              <a:rPr lang="en" sz="1300" b="1" u="sng" dirty="0">
                <a:solidFill>
                  <a:schemeClr val="dk1"/>
                </a:solidFill>
              </a:rPr>
              <a:t>Results</a:t>
            </a:r>
            <a:endParaRPr sz="1300" b="1" dirty="0">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dirty="0">
                <a:solidFill>
                  <a:schemeClr val="dk1"/>
                </a:solidFill>
              </a:rPr>
              <a:t>After fine tuning the model, the following results were found.</a:t>
            </a:r>
            <a:endParaRPr sz="1200" b="1" dirty="0">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b="1" i="1" dirty="0">
                <a:solidFill>
                  <a:schemeClr val="dk1"/>
                </a:solidFill>
              </a:rPr>
              <a:t>Accuracy</a:t>
            </a:r>
            <a:endParaRPr sz="1200" b="1" i="1" dirty="0">
              <a:solidFill>
                <a:schemeClr val="dk1"/>
              </a:solidFill>
            </a:endParaRPr>
          </a:p>
          <a:p>
            <a:pPr marL="0" lvl="0" indent="0" algn="l" rtl="0">
              <a:lnSpc>
                <a:spcPct val="200000"/>
              </a:lnSpc>
              <a:spcBef>
                <a:spcPts val="0"/>
              </a:spcBef>
              <a:spcAft>
                <a:spcPts val="0"/>
              </a:spcAft>
              <a:buNone/>
            </a:pPr>
            <a:r>
              <a:rPr lang="en" sz="1200" dirty="0">
                <a:solidFill>
                  <a:schemeClr val="dk1"/>
                </a:solidFill>
              </a:rPr>
              <a:t>In order to ensure that the Logistic Regression model performs well on new data, a portion of the initial dataset of 30% was set aside to serve as the testing sample. The remaining 70% of the dataset was used for training purposes. All iterations of the Logistic Regression based on the attributes and methods documented above showed 87% accuracy.</a:t>
            </a:r>
            <a:endParaRPr sz="1200" dirty="0">
              <a:solidFill>
                <a:schemeClr val="dk1"/>
              </a:solidFill>
            </a:endParaRPr>
          </a:p>
          <a:p>
            <a:pPr marL="0" lvl="0" indent="0" algn="l" rtl="0">
              <a:lnSpc>
                <a:spcPct val="200000"/>
              </a:lnSpc>
              <a:spcBef>
                <a:spcPts val="0"/>
              </a:spcBef>
              <a:spcAft>
                <a:spcPts val="0"/>
              </a:spcAft>
              <a:buNone/>
            </a:pPr>
            <a:r>
              <a:rPr lang="en" sz="1200" b="1" i="1" dirty="0">
                <a:solidFill>
                  <a:schemeClr val="dk1"/>
                </a:solidFill>
              </a:rPr>
              <a:t>Confusion Matrix</a:t>
            </a:r>
            <a:endParaRPr sz="1200" b="1" i="1" dirty="0">
              <a:solidFill>
                <a:schemeClr val="dk1"/>
              </a:solidFill>
            </a:endParaRPr>
          </a:p>
          <a:p>
            <a:pPr marL="0" lvl="0" indent="0" algn="l" rtl="0">
              <a:lnSpc>
                <a:spcPct val="200000"/>
              </a:lnSpc>
              <a:spcBef>
                <a:spcPts val="0"/>
              </a:spcBef>
              <a:spcAft>
                <a:spcPts val="0"/>
              </a:spcAft>
              <a:buNone/>
            </a:pPr>
            <a:r>
              <a:rPr lang="en" sz="1200" dirty="0">
                <a:solidFill>
                  <a:schemeClr val="dk1"/>
                </a:solidFill>
              </a:rPr>
              <a:t>Confusion matrix and heatmap visualization were generated to indicate efficiency of the model with the number of false positives, false negatives, and true negatives.</a:t>
            </a:r>
            <a:endParaRPr sz="1200" dirty="0">
              <a:solidFill>
                <a:schemeClr val="dk1"/>
              </a:solidFill>
            </a:endParaRPr>
          </a:p>
          <a:p>
            <a:pPr marL="0" lvl="0" indent="0" algn="l" rtl="0">
              <a:lnSpc>
                <a:spcPct val="200000"/>
              </a:lnSpc>
              <a:spcBef>
                <a:spcPts val="0"/>
              </a:spcBef>
              <a:spcAft>
                <a:spcPts val="0"/>
              </a:spcAft>
              <a:buNone/>
            </a:pPr>
            <a:r>
              <a:rPr lang="en" sz="1200" b="1" i="1" dirty="0">
                <a:solidFill>
                  <a:schemeClr val="dk1"/>
                </a:solidFill>
              </a:rPr>
              <a:t>Classification Report and ROC Curve</a:t>
            </a:r>
            <a:endParaRPr sz="1200" b="1" i="1" dirty="0">
              <a:solidFill>
                <a:schemeClr val="dk1"/>
              </a:solidFill>
            </a:endParaRPr>
          </a:p>
          <a:p>
            <a:pPr marL="0" lvl="0" indent="0" algn="l" rtl="0">
              <a:lnSpc>
                <a:spcPct val="200000"/>
              </a:lnSpc>
              <a:spcBef>
                <a:spcPts val="0"/>
              </a:spcBef>
              <a:spcAft>
                <a:spcPts val="0"/>
              </a:spcAft>
              <a:buNone/>
            </a:pPr>
            <a:r>
              <a:rPr lang="en" sz="1200" dirty="0">
                <a:solidFill>
                  <a:schemeClr val="dk1"/>
                </a:solidFill>
              </a:rPr>
              <a:t>To support performance evaluation done in previous steps, a classification report was utilized for further evaluation of forward key performance indicators: precision, recall and f1-score. All metrics indicated strong values (near 1), see below.</a:t>
            </a:r>
            <a:endParaRPr sz="1200" dirty="0">
              <a:solidFill>
                <a:schemeClr val="dk1"/>
              </a:solidFill>
            </a:endParaRPr>
          </a:p>
          <a:p>
            <a:pPr marL="0" lvl="0" indent="0" algn="l" rtl="0">
              <a:lnSpc>
                <a:spcPct val="200000"/>
              </a:lnSpc>
              <a:spcBef>
                <a:spcPts val="0"/>
              </a:spcBef>
              <a:spcAft>
                <a:spcPts val="0"/>
              </a:spcAft>
              <a:buNone/>
            </a:pPr>
            <a:r>
              <a:rPr lang="en" sz="1200" dirty="0">
                <a:solidFill>
                  <a:schemeClr val="dk1"/>
                </a:solidFill>
              </a:rPr>
              <a:t>Additionally, an ROC Curve was plotted as a part of visual performance indicator. The spatial distance from the Logistic Regression indicates a strong metric for performance. See below.</a:t>
            </a:r>
            <a:endParaRPr sz="1200" b="1" i="1" dirty="0">
              <a:solidFill>
                <a:schemeClr val="dk1"/>
              </a:solidFill>
            </a:endParaRPr>
          </a:p>
        </p:txBody>
      </p:sp>
    </p:spTree>
    <p:extLst>
      <p:ext uri="{BB962C8B-B14F-4D97-AF65-F5344CB8AC3E}">
        <p14:creationId xmlns:p14="http://schemas.microsoft.com/office/powerpoint/2010/main" val="4558881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0"/>
              </a:spcBef>
              <a:spcAft>
                <a:spcPts val="0"/>
              </a:spcAft>
              <a:buClr>
                <a:schemeClr val="dk1"/>
              </a:buClr>
              <a:buSzPts val="1100"/>
              <a:buFont typeface="Arial"/>
              <a:buNone/>
            </a:pPr>
            <a:r>
              <a:rPr lang="en" sz="1300" b="1" u="sng">
                <a:solidFill>
                  <a:schemeClr val="dk1"/>
                </a:solidFill>
              </a:rPr>
              <a:t>Discussion and Conclusion</a:t>
            </a:r>
            <a:endParaRPr sz="1300" i="1">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a:solidFill>
                  <a:schemeClr val="dk1"/>
                </a:solidFill>
              </a:rPr>
              <a:t>Overall, the model developed showed favorable accuracy in the testing and training processes with the dataset available. Other metrics, such as precision, recall and f1 scores, also produced optimistic results towards the capability and potential applicability of the mode. Based on these results, this model could be used to predict the probability patients visiting the ER could return more than 4 times in a year and then potentially become readmitted to the hospital system. </a:t>
            </a:r>
            <a:endParaRPr sz="1200">
              <a:solidFill>
                <a:schemeClr val="dk1"/>
              </a:solidFill>
            </a:endParaRPr>
          </a:p>
          <a:p>
            <a:pPr marL="0" lvl="0" indent="0" algn="l" rtl="0">
              <a:lnSpc>
                <a:spcPct val="200000"/>
              </a:lnSpc>
              <a:spcBef>
                <a:spcPts val="0"/>
              </a:spcBef>
              <a:spcAft>
                <a:spcPts val="0"/>
              </a:spcAft>
              <a:buClr>
                <a:schemeClr val="dk1"/>
              </a:buClr>
              <a:buSzPts val="1100"/>
              <a:buFont typeface="Arial"/>
              <a:buNone/>
            </a:pPr>
            <a:endParaRPr sz="1200">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a:solidFill>
                  <a:schemeClr val="dk1"/>
                </a:solidFill>
              </a:rPr>
              <a:t>When deployed, healthcare practitioners may input the same information and determine what level of care and remediation steps should be applied on a situational basis to reduce repeat visits and consequently limit impacts to the healthcare system. The only constraints would be on healthcare practitioners ability to collect the information used to create the model in addition to the scope limitations noted above.</a:t>
            </a:r>
            <a:endParaRPr sz="1200">
              <a:solidFill>
                <a:schemeClr val="dk1"/>
              </a:solidFill>
            </a:endParaRPr>
          </a:p>
          <a:p>
            <a:pPr marL="0" lvl="0" indent="0" algn="l" rtl="0">
              <a:lnSpc>
                <a:spcPct val="200000"/>
              </a:lnSpc>
              <a:spcBef>
                <a:spcPts val="0"/>
              </a:spcBef>
              <a:spcAft>
                <a:spcPts val="0"/>
              </a:spcAft>
              <a:buClr>
                <a:schemeClr val="dk1"/>
              </a:buClr>
              <a:buSzPts val="1100"/>
              <a:buFont typeface="Arial"/>
              <a:buNone/>
            </a:pPr>
            <a:endParaRPr sz="1200" i="1">
              <a:solidFill>
                <a:schemeClr val="dk1"/>
              </a:solidFill>
              <a:highlight>
                <a:srgbClr val="00FFFF"/>
              </a:highlight>
            </a:endParaRPr>
          </a:p>
          <a:p>
            <a:pPr marL="0" lvl="0" indent="0" algn="l" rtl="0">
              <a:lnSpc>
                <a:spcPct val="200000"/>
              </a:lnSpc>
              <a:spcBef>
                <a:spcPts val="0"/>
              </a:spcBef>
              <a:spcAft>
                <a:spcPts val="0"/>
              </a:spcAft>
              <a:buClr>
                <a:schemeClr val="dk1"/>
              </a:buClr>
              <a:buSzPts val="1100"/>
              <a:buFont typeface="Arial"/>
              <a:buNone/>
            </a:pPr>
            <a:r>
              <a:rPr lang="en" sz="1200">
                <a:solidFill>
                  <a:schemeClr val="dk1"/>
                </a:solidFill>
              </a:rPr>
              <a:t>Furthermore, after the model is deployed, ongoing monitoring should be put in place to ensure that the level of performance seen at training continues to hold true. This could require tracking actual outcome (or lack thereof) for a certain period of time and then compare these to the predictions made at the time. This will allow the project team to decide when it’s time to revisit the model and potentially re-train it if performance starts to degrade.</a:t>
            </a:r>
            <a:endParaRPr/>
          </a:p>
        </p:txBody>
      </p:sp>
    </p:spTree>
    <p:extLst>
      <p:ext uri="{BB962C8B-B14F-4D97-AF65-F5344CB8AC3E}">
        <p14:creationId xmlns:p14="http://schemas.microsoft.com/office/powerpoint/2010/main" val="11042864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6" name="Google Shape;17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200000"/>
              </a:lnSpc>
              <a:spcBef>
                <a:spcPts val="0"/>
              </a:spcBef>
              <a:spcAft>
                <a:spcPts val="0"/>
              </a:spcAft>
              <a:buClr>
                <a:schemeClr val="dk1"/>
              </a:buClr>
              <a:buSzPts val="1100"/>
              <a:buFont typeface="Arial"/>
              <a:buNone/>
            </a:pPr>
            <a:r>
              <a:rPr lang="en" sz="1300" b="1" u="sng">
                <a:solidFill>
                  <a:schemeClr val="dk1"/>
                </a:solidFill>
              </a:rPr>
              <a:t>Discussion and Conclusion</a:t>
            </a:r>
            <a:endParaRPr sz="1300" i="1">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a:solidFill>
                  <a:schemeClr val="dk1"/>
                </a:solidFill>
              </a:rPr>
              <a:t>Overall, the model developed showed favorable accuracy in the testing and training processes with the dataset available. Other metrics, such as precision, recall and f1 scores, also produced optimistic results towards the capability and potential applicability of the mode. Based on these results, this model could be used to predict the probability patients visiting the ER could return more than 4 times in a year and then potentially become readmitted to the hospital system. </a:t>
            </a:r>
            <a:endParaRPr sz="1200">
              <a:solidFill>
                <a:schemeClr val="dk1"/>
              </a:solidFill>
            </a:endParaRPr>
          </a:p>
          <a:p>
            <a:pPr marL="0" lvl="0" indent="0" algn="l" rtl="0">
              <a:lnSpc>
                <a:spcPct val="200000"/>
              </a:lnSpc>
              <a:spcBef>
                <a:spcPts val="0"/>
              </a:spcBef>
              <a:spcAft>
                <a:spcPts val="0"/>
              </a:spcAft>
              <a:buClr>
                <a:schemeClr val="dk1"/>
              </a:buClr>
              <a:buSzPts val="1100"/>
              <a:buFont typeface="Arial"/>
              <a:buNone/>
            </a:pPr>
            <a:endParaRPr sz="1200">
              <a:solidFill>
                <a:schemeClr val="dk1"/>
              </a:solidFill>
            </a:endParaRPr>
          </a:p>
          <a:p>
            <a:pPr marL="0" lvl="0" indent="0" algn="l" rtl="0">
              <a:lnSpc>
                <a:spcPct val="200000"/>
              </a:lnSpc>
              <a:spcBef>
                <a:spcPts val="0"/>
              </a:spcBef>
              <a:spcAft>
                <a:spcPts val="0"/>
              </a:spcAft>
              <a:buClr>
                <a:schemeClr val="dk1"/>
              </a:buClr>
              <a:buSzPts val="1100"/>
              <a:buFont typeface="Arial"/>
              <a:buNone/>
            </a:pPr>
            <a:r>
              <a:rPr lang="en" sz="1200">
                <a:solidFill>
                  <a:schemeClr val="dk1"/>
                </a:solidFill>
              </a:rPr>
              <a:t>When deployed, healthcare practitioners may input the same information and determine what level of care and remediation steps should be applied on a situational basis to reduce repeat visits and consequently limit impacts to the healthcare system. The only constraints would be on healthcare practitioners ability to collect the information used to create the model in addition to the scope limitations noted above.</a:t>
            </a:r>
            <a:endParaRPr sz="1200">
              <a:solidFill>
                <a:schemeClr val="dk1"/>
              </a:solidFill>
            </a:endParaRPr>
          </a:p>
          <a:p>
            <a:pPr marL="0" lvl="0" indent="0" algn="l" rtl="0">
              <a:lnSpc>
                <a:spcPct val="200000"/>
              </a:lnSpc>
              <a:spcBef>
                <a:spcPts val="0"/>
              </a:spcBef>
              <a:spcAft>
                <a:spcPts val="0"/>
              </a:spcAft>
              <a:buClr>
                <a:schemeClr val="dk1"/>
              </a:buClr>
              <a:buSzPts val="1100"/>
              <a:buFont typeface="Arial"/>
              <a:buNone/>
            </a:pPr>
            <a:endParaRPr sz="1200" i="1">
              <a:solidFill>
                <a:schemeClr val="dk1"/>
              </a:solidFill>
              <a:highlight>
                <a:srgbClr val="00FFFF"/>
              </a:highlight>
            </a:endParaRPr>
          </a:p>
          <a:p>
            <a:pPr marL="0" lvl="0" indent="0" algn="l" rtl="0">
              <a:lnSpc>
                <a:spcPct val="200000"/>
              </a:lnSpc>
              <a:spcBef>
                <a:spcPts val="0"/>
              </a:spcBef>
              <a:spcAft>
                <a:spcPts val="0"/>
              </a:spcAft>
              <a:buClr>
                <a:schemeClr val="dk1"/>
              </a:buClr>
              <a:buSzPts val="1100"/>
              <a:buFont typeface="Arial"/>
              <a:buNone/>
            </a:pPr>
            <a:r>
              <a:rPr lang="en" sz="1200">
                <a:solidFill>
                  <a:schemeClr val="dk1"/>
                </a:solidFill>
              </a:rPr>
              <a:t>Furthermore, after the model is deployed, ongoing monitoring should be put in place to ensure that the level of performance seen at training continues to hold true. This could require tracking actual outcome (or lack thereof) for a certain period of time and then compare these to the predictions made at the time. This will allow the project team to decide when it’s time to revisit the model and potentially re-train it if performance starts to degrade.</a:t>
            </a:r>
            <a:endParaRPr/>
          </a:p>
        </p:txBody>
      </p:sp>
    </p:spTree>
    <p:extLst>
      <p:ext uri="{BB962C8B-B14F-4D97-AF65-F5344CB8AC3E}">
        <p14:creationId xmlns:p14="http://schemas.microsoft.com/office/powerpoint/2010/main" val="2694686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14"/>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14"/>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 name="Google Shape;12;p14"/>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14"/>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4" name="Google Shape;14;p14"/>
          <p:cNvGrpSpPr/>
          <p:nvPr/>
        </p:nvGrpSpPr>
        <p:grpSpPr>
          <a:xfrm>
            <a:off x="255200" y="592"/>
            <a:ext cx="2250363" cy="1044300"/>
            <a:chOff x="255200" y="592"/>
            <a:chExt cx="2250363" cy="1044300"/>
          </a:xfrm>
        </p:grpSpPr>
        <p:sp>
          <p:nvSpPr>
            <p:cNvPr id="15" name="Google Shape;15;p14"/>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 name="Google Shape;16;p14"/>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 name="Google Shape;17;p14"/>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8" name="Google Shape;18;p14"/>
          <p:cNvGrpSpPr/>
          <p:nvPr/>
        </p:nvGrpSpPr>
        <p:grpSpPr>
          <a:xfrm>
            <a:off x="905395" y="592"/>
            <a:ext cx="2250363" cy="1044300"/>
            <a:chOff x="905395" y="592"/>
            <a:chExt cx="2250363" cy="1044300"/>
          </a:xfrm>
        </p:grpSpPr>
        <p:sp>
          <p:nvSpPr>
            <p:cNvPr id="19" name="Google Shape;19;p14"/>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14"/>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14"/>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2" name="Google Shape;22;p14"/>
          <p:cNvGrpSpPr/>
          <p:nvPr/>
        </p:nvGrpSpPr>
        <p:grpSpPr>
          <a:xfrm>
            <a:off x="7057468" y="5088"/>
            <a:ext cx="1851282" cy="752108"/>
            <a:chOff x="6917201" y="0"/>
            <a:chExt cx="2227777" cy="863400"/>
          </a:xfrm>
        </p:grpSpPr>
        <p:sp>
          <p:nvSpPr>
            <p:cNvPr id="23" name="Google Shape;23;p14"/>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 name="Google Shape;24;p14"/>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 name="Google Shape;25;p14"/>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26" name="Google Shape;26;p14"/>
          <p:cNvGrpSpPr/>
          <p:nvPr/>
        </p:nvGrpSpPr>
        <p:grpSpPr>
          <a:xfrm>
            <a:off x="6553032" y="4217852"/>
            <a:ext cx="2389068" cy="925737"/>
            <a:chOff x="6917201" y="0"/>
            <a:chExt cx="2227777" cy="863400"/>
          </a:xfrm>
        </p:grpSpPr>
        <p:sp>
          <p:nvSpPr>
            <p:cNvPr id="27" name="Google Shape;27;p14"/>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14"/>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 name="Google Shape;29;p14"/>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30" name="Google Shape;30;p14"/>
          <p:cNvGrpSpPr/>
          <p:nvPr/>
        </p:nvGrpSpPr>
        <p:grpSpPr>
          <a:xfrm>
            <a:off x="199148" y="4055652"/>
            <a:ext cx="2795412" cy="1083308"/>
            <a:chOff x="6917201" y="0"/>
            <a:chExt cx="2227777" cy="863400"/>
          </a:xfrm>
        </p:grpSpPr>
        <p:sp>
          <p:nvSpPr>
            <p:cNvPr id="31" name="Google Shape;31;p14"/>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 name="Google Shape;32;p14"/>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 name="Google Shape;33;p14"/>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4" name="Google Shape;34;p14"/>
          <p:cNvSpPr txBox="1">
            <a:spLocks noGrp="1"/>
          </p:cNvSpPr>
          <p:nvPr>
            <p:ph type="ctrTitle"/>
          </p:nvPr>
        </p:nvSpPr>
        <p:spPr>
          <a:xfrm>
            <a:off x="1858703" y="1822833"/>
            <a:ext cx="5361300" cy="14481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800"/>
              <a:buNone/>
              <a:defRPr sz="3800"/>
            </a:lvl1pPr>
            <a:lvl2pPr lvl="1" algn="ctr">
              <a:lnSpc>
                <a:spcPct val="100000"/>
              </a:lnSpc>
              <a:spcBef>
                <a:spcPts val="0"/>
              </a:spcBef>
              <a:spcAft>
                <a:spcPts val="0"/>
              </a:spcAft>
              <a:buSzPts val="3800"/>
              <a:buNone/>
              <a:defRPr sz="3800"/>
            </a:lvl2pPr>
            <a:lvl3pPr lvl="2" algn="ctr">
              <a:lnSpc>
                <a:spcPct val="100000"/>
              </a:lnSpc>
              <a:spcBef>
                <a:spcPts val="0"/>
              </a:spcBef>
              <a:spcAft>
                <a:spcPts val="0"/>
              </a:spcAft>
              <a:buSzPts val="3800"/>
              <a:buNone/>
              <a:defRPr sz="3800"/>
            </a:lvl3pPr>
            <a:lvl4pPr lvl="3" algn="ctr">
              <a:lnSpc>
                <a:spcPct val="100000"/>
              </a:lnSpc>
              <a:spcBef>
                <a:spcPts val="0"/>
              </a:spcBef>
              <a:spcAft>
                <a:spcPts val="0"/>
              </a:spcAft>
              <a:buSzPts val="3800"/>
              <a:buNone/>
              <a:defRPr sz="3800"/>
            </a:lvl4pPr>
            <a:lvl5pPr lvl="4" algn="ctr">
              <a:lnSpc>
                <a:spcPct val="100000"/>
              </a:lnSpc>
              <a:spcBef>
                <a:spcPts val="0"/>
              </a:spcBef>
              <a:spcAft>
                <a:spcPts val="0"/>
              </a:spcAft>
              <a:buSzPts val="3800"/>
              <a:buNone/>
              <a:defRPr sz="3800"/>
            </a:lvl5pPr>
            <a:lvl6pPr lvl="5" algn="ctr">
              <a:lnSpc>
                <a:spcPct val="100000"/>
              </a:lnSpc>
              <a:spcBef>
                <a:spcPts val="0"/>
              </a:spcBef>
              <a:spcAft>
                <a:spcPts val="0"/>
              </a:spcAft>
              <a:buSzPts val="3800"/>
              <a:buNone/>
              <a:defRPr sz="3800"/>
            </a:lvl6pPr>
            <a:lvl7pPr lvl="6" algn="ctr">
              <a:lnSpc>
                <a:spcPct val="100000"/>
              </a:lnSpc>
              <a:spcBef>
                <a:spcPts val="0"/>
              </a:spcBef>
              <a:spcAft>
                <a:spcPts val="0"/>
              </a:spcAft>
              <a:buSzPts val="3800"/>
              <a:buNone/>
              <a:defRPr sz="3800"/>
            </a:lvl7pPr>
            <a:lvl8pPr lvl="7" algn="ctr">
              <a:lnSpc>
                <a:spcPct val="100000"/>
              </a:lnSpc>
              <a:spcBef>
                <a:spcPts val="0"/>
              </a:spcBef>
              <a:spcAft>
                <a:spcPts val="0"/>
              </a:spcAft>
              <a:buSzPts val="3800"/>
              <a:buNone/>
              <a:defRPr sz="3800"/>
            </a:lvl8pPr>
            <a:lvl9pPr lvl="8" algn="ctr">
              <a:lnSpc>
                <a:spcPct val="100000"/>
              </a:lnSpc>
              <a:spcBef>
                <a:spcPts val="0"/>
              </a:spcBef>
              <a:spcAft>
                <a:spcPts val="0"/>
              </a:spcAft>
              <a:buSzPts val="3800"/>
              <a:buNone/>
              <a:defRPr sz="3800"/>
            </a:lvl9pPr>
          </a:lstStyle>
          <a:p>
            <a:endParaRPr/>
          </a:p>
        </p:txBody>
      </p:sp>
      <p:sp>
        <p:nvSpPr>
          <p:cNvPr id="35" name="Google Shape;35;p14"/>
          <p:cNvSpPr txBox="1">
            <a:spLocks noGrp="1"/>
          </p:cNvSpPr>
          <p:nvPr>
            <p:ph type="subTitle" idx="1"/>
          </p:nvPr>
        </p:nvSpPr>
        <p:spPr>
          <a:xfrm>
            <a:off x="1858700" y="3413158"/>
            <a:ext cx="5361300" cy="522600"/>
          </a:xfrm>
          <a:prstGeom prst="rect">
            <a:avLst/>
          </a:prstGeom>
          <a:noFill/>
          <a:ln>
            <a:noFill/>
          </a:ln>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600"/>
              <a:buNone/>
              <a:defRPr sz="1600">
                <a:solidFill>
                  <a:schemeClr val="lt1"/>
                </a:solidFill>
              </a:defRPr>
            </a:lvl1pPr>
            <a:lvl2pPr lvl="1" algn="ctr">
              <a:lnSpc>
                <a:spcPct val="100000"/>
              </a:lnSpc>
              <a:spcBef>
                <a:spcPts val="0"/>
              </a:spcBef>
              <a:spcAft>
                <a:spcPts val="0"/>
              </a:spcAft>
              <a:buClr>
                <a:schemeClr val="lt1"/>
              </a:buClr>
              <a:buSzPts val="1600"/>
              <a:buNone/>
              <a:defRPr sz="1600">
                <a:solidFill>
                  <a:schemeClr val="lt1"/>
                </a:solidFill>
              </a:defRPr>
            </a:lvl2pPr>
            <a:lvl3pPr lvl="2" algn="ctr">
              <a:lnSpc>
                <a:spcPct val="100000"/>
              </a:lnSpc>
              <a:spcBef>
                <a:spcPts val="0"/>
              </a:spcBef>
              <a:spcAft>
                <a:spcPts val="0"/>
              </a:spcAft>
              <a:buClr>
                <a:schemeClr val="lt1"/>
              </a:buClr>
              <a:buSzPts val="1600"/>
              <a:buNone/>
              <a:defRPr sz="1600">
                <a:solidFill>
                  <a:schemeClr val="lt1"/>
                </a:solidFill>
              </a:defRPr>
            </a:lvl3pPr>
            <a:lvl4pPr lvl="3" algn="ctr">
              <a:lnSpc>
                <a:spcPct val="100000"/>
              </a:lnSpc>
              <a:spcBef>
                <a:spcPts val="0"/>
              </a:spcBef>
              <a:spcAft>
                <a:spcPts val="0"/>
              </a:spcAft>
              <a:buClr>
                <a:schemeClr val="lt1"/>
              </a:buClr>
              <a:buSzPts val="1600"/>
              <a:buNone/>
              <a:defRPr sz="1600">
                <a:solidFill>
                  <a:schemeClr val="lt1"/>
                </a:solidFill>
              </a:defRPr>
            </a:lvl4pPr>
            <a:lvl5pPr lvl="4" algn="ctr">
              <a:lnSpc>
                <a:spcPct val="100000"/>
              </a:lnSpc>
              <a:spcBef>
                <a:spcPts val="0"/>
              </a:spcBef>
              <a:spcAft>
                <a:spcPts val="0"/>
              </a:spcAft>
              <a:buClr>
                <a:schemeClr val="lt1"/>
              </a:buClr>
              <a:buSzPts val="1600"/>
              <a:buNone/>
              <a:defRPr sz="1600">
                <a:solidFill>
                  <a:schemeClr val="lt1"/>
                </a:solidFill>
              </a:defRPr>
            </a:lvl5pPr>
            <a:lvl6pPr lvl="5" algn="ctr">
              <a:lnSpc>
                <a:spcPct val="100000"/>
              </a:lnSpc>
              <a:spcBef>
                <a:spcPts val="0"/>
              </a:spcBef>
              <a:spcAft>
                <a:spcPts val="0"/>
              </a:spcAft>
              <a:buClr>
                <a:schemeClr val="lt1"/>
              </a:buClr>
              <a:buSzPts val="1600"/>
              <a:buNone/>
              <a:defRPr sz="1600">
                <a:solidFill>
                  <a:schemeClr val="lt1"/>
                </a:solidFill>
              </a:defRPr>
            </a:lvl6pPr>
            <a:lvl7pPr lvl="6" algn="ctr">
              <a:lnSpc>
                <a:spcPct val="100000"/>
              </a:lnSpc>
              <a:spcBef>
                <a:spcPts val="0"/>
              </a:spcBef>
              <a:spcAft>
                <a:spcPts val="0"/>
              </a:spcAft>
              <a:buClr>
                <a:schemeClr val="lt1"/>
              </a:buClr>
              <a:buSzPts val="1600"/>
              <a:buNone/>
              <a:defRPr sz="1600">
                <a:solidFill>
                  <a:schemeClr val="lt1"/>
                </a:solidFill>
              </a:defRPr>
            </a:lvl7pPr>
            <a:lvl8pPr lvl="7" algn="ctr">
              <a:lnSpc>
                <a:spcPct val="100000"/>
              </a:lnSpc>
              <a:spcBef>
                <a:spcPts val="0"/>
              </a:spcBef>
              <a:spcAft>
                <a:spcPts val="0"/>
              </a:spcAft>
              <a:buClr>
                <a:schemeClr val="lt1"/>
              </a:buClr>
              <a:buSzPts val="1600"/>
              <a:buNone/>
              <a:defRPr sz="1600">
                <a:solidFill>
                  <a:schemeClr val="lt1"/>
                </a:solidFill>
              </a:defRPr>
            </a:lvl8pPr>
            <a:lvl9pPr lvl="8" algn="ctr">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14"/>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23"/>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1" name="Google Shape;111;p23"/>
          <p:cNvGrpSpPr/>
          <p:nvPr/>
        </p:nvGrpSpPr>
        <p:grpSpPr>
          <a:xfrm>
            <a:off x="5959221" y="4119576"/>
            <a:ext cx="2520950" cy="1024165"/>
            <a:chOff x="6917201" y="0"/>
            <a:chExt cx="2227777" cy="863400"/>
          </a:xfrm>
        </p:grpSpPr>
        <p:sp>
          <p:nvSpPr>
            <p:cNvPr id="112" name="Google Shape;112;p2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p2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 name="Google Shape;114;p2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115" name="Google Shape;115;p23"/>
          <p:cNvGrpSpPr/>
          <p:nvPr/>
        </p:nvGrpSpPr>
        <p:grpSpPr>
          <a:xfrm>
            <a:off x="199148" y="2"/>
            <a:ext cx="2795412" cy="1083308"/>
            <a:chOff x="6917201" y="0"/>
            <a:chExt cx="2227777" cy="863400"/>
          </a:xfrm>
        </p:grpSpPr>
        <p:sp>
          <p:nvSpPr>
            <p:cNvPr id="116" name="Google Shape;116;p2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 name="Google Shape;117;p2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 name="Google Shape;118;p2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9" name="Google Shape;119;p23"/>
          <p:cNvSpPr txBox="1">
            <a:spLocks noGrp="1"/>
          </p:cNvSpPr>
          <p:nvPr>
            <p:ph type="title" hasCustomPrompt="1"/>
          </p:nvPr>
        </p:nvSpPr>
        <p:spPr>
          <a:xfrm>
            <a:off x="1385850" y="1383850"/>
            <a:ext cx="6372300" cy="13797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Clr>
                <a:schemeClr val="dk2"/>
              </a:buClr>
              <a:buSzPts val="8600"/>
              <a:buNone/>
              <a:defRPr sz="8600">
                <a:solidFill>
                  <a:schemeClr val="dk2"/>
                </a:solidFill>
              </a:defRPr>
            </a:lvl1pPr>
            <a:lvl2pPr lvl="1" algn="ctr">
              <a:lnSpc>
                <a:spcPct val="100000"/>
              </a:lnSpc>
              <a:spcBef>
                <a:spcPts val="0"/>
              </a:spcBef>
              <a:spcAft>
                <a:spcPts val="0"/>
              </a:spcAft>
              <a:buClr>
                <a:schemeClr val="dk2"/>
              </a:buClr>
              <a:buSzPts val="8600"/>
              <a:buNone/>
              <a:defRPr sz="8600">
                <a:solidFill>
                  <a:schemeClr val="dk2"/>
                </a:solidFill>
              </a:defRPr>
            </a:lvl2pPr>
            <a:lvl3pPr lvl="2" algn="ctr">
              <a:lnSpc>
                <a:spcPct val="100000"/>
              </a:lnSpc>
              <a:spcBef>
                <a:spcPts val="0"/>
              </a:spcBef>
              <a:spcAft>
                <a:spcPts val="0"/>
              </a:spcAft>
              <a:buClr>
                <a:schemeClr val="dk2"/>
              </a:buClr>
              <a:buSzPts val="8600"/>
              <a:buNone/>
              <a:defRPr sz="8600">
                <a:solidFill>
                  <a:schemeClr val="dk2"/>
                </a:solidFill>
              </a:defRPr>
            </a:lvl3pPr>
            <a:lvl4pPr lvl="3" algn="ctr">
              <a:lnSpc>
                <a:spcPct val="100000"/>
              </a:lnSpc>
              <a:spcBef>
                <a:spcPts val="0"/>
              </a:spcBef>
              <a:spcAft>
                <a:spcPts val="0"/>
              </a:spcAft>
              <a:buClr>
                <a:schemeClr val="dk2"/>
              </a:buClr>
              <a:buSzPts val="8600"/>
              <a:buNone/>
              <a:defRPr sz="8600">
                <a:solidFill>
                  <a:schemeClr val="dk2"/>
                </a:solidFill>
              </a:defRPr>
            </a:lvl4pPr>
            <a:lvl5pPr lvl="4" algn="ctr">
              <a:lnSpc>
                <a:spcPct val="100000"/>
              </a:lnSpc>
              <a:spcBef>
                <a:spcPts val="0"/>
              </a:spcBef>
              <a:spcAft>
                <a:spcPts val="0"/>
              </a:spcAft>
              <a:buClr>
                <a:schemeClr val="dk2"/>
              </a:buClr>
              <a:buSzPts val="8600"/>
              <a:buNone/>
              <a:defRPr sz="8600">
                <a:solidFill>
                  <a:schemeClr val="dk2"/>
                </a:solidFill>
              </a:defRPr>
            </a:lvl5pPr>
            <a:lvl6pPr lvl="5" algn="ctr">
              <a:lnSpc>
                <a:spcPct val="100000"/>
              </a:lnSpc>
              <a:spcBef>
                <a:spcPts val="0"/>
              </a:spcBef>
              <a:spcAft>
                <a:spcPts val="0"/>
              </a:spcAft>
              <a:buClr>
                <a:schemeClr val="dk2"/>
              </a:buClr>
              <a:buSzPts val="8600"/>
              <a:buNone/>
              <a:defRPr sz="8600">
                <a:solidFill>
                  <a:schemeClr val="dk2"/>
                </a:solidFill>
              </a:defRPr>
            </a:lvl6pPr>
            <a:lvl7pPr lvl="6" algn="ctr">
              <a:lnSpc>
                <a:spcPct val="100000"/>
              </a:lnSpc>
              <a:spcBef>
                <a:spcPts val="0"/>
              </a:spcBef>
              <a:spcAft>
                <a:spcPts val="0"/>
              </a:spcAft>
              <a:buClr>
                <a:schemeClr val="dk2"/>
              </a:buClr>
              <a:buSzPts val="8600"/>
              <a:buNone/>
              <a:defRPr sz="8600">
                <a:solidFill>
                  <a:schemeClr val="dk2"/>
                </a:solidFill>
              </a:defRPr>
            </a:lvl7pPr>
            <a:lvl8pPr lvl="7" algn="ctr">
              <a:lnSpc>
                <a:spcPct val="100000"/>
              </a:lnSpc>
              <a:spcBef>
                <a:spcPts val="0"/>
              </a:spcBef>
              <a:spcAft>
                <a:spcPts val="0"/>
              </a:spcAft>
              <a:buClr>
                <a:schemeClr val="dk2"/>
              </a:buClr>
              <a:buSzPts val="8600"/>
              <a:buNone/>
              <a:defRPr sz="8600">
                <a:solidFill>
                  <a:schemeClr val="dk2"/>
                </a:solidFill>
              </a:defRPr>
            </a:lvl8pPr>
            <a:lvl9pPr lvl="8" algn="ctr">
              <a:lnSpc>
                <a:spcPct val="100000"/>
              </a:lnSpc>
              <a:spcBef>
                <a:spcPts val="0"/>
              </a:spcBef>
              <a:spcAft>
                <a:spcPts val="0"/>
              </a:spcAft>
              <a:buClr>
                <a:schemeClr val="dk2"/>
              </a:buClr>
              <a:buSzPts val="8600"/>
              <a:buNone/>
              <a:defRPr sz="8600">
                <a:solidFill>
                  <a:schemeClr val="dk2"/>
                </a:solidFill>
              </a:defRPr>
            </a:lvl9pPr>
          </a:lstStyle>
          <a:p>
            <a:r>
              <a:t>xx%</a:t>
            </a:r>
          </a:p>
        </p:txBody>
      </p:sp>
      <p:sp>
        <p:nvSpPr>
          <p:cNvPr id="120" name="Google Shape;120;p23"/>
          <p:cNvSpPr txBox="1">
            <a:spLocks noGrp="1"/>
          </p:cNvSpPr>
          <p:nvPr>
            <p:ph type="body" idx="1"/>
          </p:nvPr>
        </p:nvSpPr>
        <p:spPr>
          <a:xfrm>
            <a:off x="1385850" y="2863850"/>
            <a:ext cx="6372300" cy="641100"/>
          </a:xfrm>
          <a:prstGeom prst="rect">
            <a:avLst/>
          </a:prstGeom>
          <a:noFill/>
          <a:ln>
            <a:noFill/>
          </a:ln>
        </p:spPr>
        <p:txBody>
          <a:bodyPr spcFirstLastPara="1" wrap="square" lIns="91425" tIns="91425" rIns="91425" bIns="91425" anchor="t" anchorCtr="0">
            <a:normAutofit/>
          </a:bodyPr>
          <a:lstStyle>
            <a:lvl1pPr marL="457200" lvl="0" indent="-311150" algn="ctr">
              <a:lnSpc>
                <a:spcPct val="115000"/>
              </a:lnSpc>
              <a:spcBef>
                <a:spcPts val="0"/>
              </a:spcBef>
              <a:spcAft>
                <a:spcPts val="0"/>
              </a:spcAft>
              <a:buSzPts val="1300"/>
              <a:buChar char="●"/>
              <a:defRPr/>
            </a:lvl1pPr>
            <a:lvl2pPr marL="914400" lvl="1" indent="-298450" algn="ctr">
              <a:lnSpc>
                <a:spcPct val="115000"/>
              </a:lnSpc>
              <a:spcBef>
                <a:spcPts val="0"/>
              </a:spcBef>
              <a:spcAft>
                <a:spcPts val="0"/>
              </a:spcAft>
              <a:buSzPts val="1100"/>
              <a:buChar char="○"/>
              <a:defRPr/>
            </a:lvl2pPr>
            <a:lvl3pPr marL="1371600" lvl="2" indent="-298450" algn="ctr">
              <a:lnSpc>
                <a:spcPct val="115000"/>
              </a:lnSpc>
              <a:spcBef>
                <a:spcPts val="0"/>
              </a:spcBef>
              <a:spcAft>
                <a:spcPts val="0"/>
              </a:spcAft>
              <a:buSzPts val="1100"/>
              <a:buChar char="■"/>
              <a:defRPr/>
            </a:lvl3pPr>
            <a:lvl4pPr marL="1828800" lvl="3" indent="-298450" algn="ctr">
              <a:lnSpc>
                <a:spcPct val="115000"/>
              </a:lnSpc>
              <a:spcBef>
                <a:spcPts val="0"/>
              </a:spcBef>
              <a:spcAft>
                <a:spcPts val="0"/>
              </a:spcAft>
              <a:buSzPts val="1100"/>
              <a:buChar char="●"/>
              <a:defRPr/>
            </a:lvl4pPr>
            <a:lvl5pPr marL="2286000" lvl="4" indent="-298450" algn="ctr">
              <a:lnSpc>
                <a:spcPct val="115000"/>
              </a:lnSpc>
              <a:spcBef>
                <a:spcPts val="0"/>
              </a:spcBef>
              <a:spcAft>
                <a:spcPts val="0"/>
              </a:spcAft>
              <a:buSzPts val="1100"/>
              <a:buChar char="○"/>
              <a:defRPr/>
            </a:lvl5pPr>
            <a:lvl6pPr marL="2743200" lvl="5" indent="-298450" algn="ctr">
              <a:lnSpc>
                <a:spcPct val="115000"/>
              </a:lnSpc>
              <a:spcBef>
                <a:spcPts val="0"/>
              </a:spcBef>
              <a:spcAft>
                <a:spcPts val="0"/>
              </a:spcAft>
              <a:buSzPts val="1100"/>
              <a:buChar char="■"/>
              <a:defRPr/>
            </a:lvl6pPr>
            <a:lvl7pPr marL="3200400" lvl="6" indent="-298450" algn="ctr">
              <a:lnSpc>
                <a:spcPct val="115000"/>
              </a:lnSpc>
              <a:spcBef>
                <a:spcPts val="0"/>
              </a:spcBef>
              <a:spcAft>
                <a:spcPts val="0"/>
              </a:spcAft>
              <a:buSzPts val="1100"/>
              <a:buChar char="●"/>
              <a:defRPr/>
            </a:lvl7pPr>
            <a:lvl8pPr marL="3657600" lvl="7" indent="-298450" algn="ctr">
              <a:lnSpc>
                <a:spcPct val="115000"/>
              </a:lnSpc>
              <a:spcBef>
                <a:spcPts val="0"/>
              </a:spcBef>
              <a:spcAft>
                <a:spcPts val="0"/>
              </a:spcAft>
              <a:buSzPts val="1100"/>
              <a:buChar char="○"/>
              <a:defRPr/>
            </a:lvl8pPr>
            <a:lvl9pPr marL="4114800" lvl="8" indent="-298450" algn="ctr">
              <a:lnSpc>
                <a:spcPct val="115000"/>
              </a:lnSpc>
              <a:spcBef>
                <a:spcPts val="0"/>
              </a:spcBef>
              <a:spcAft>
                <a:spcPts val="0"/>
              </a:spcAft>
              <a:buSzPts val="1100"/>
              <a:buChar char="■"/>
              <a:defRPr/>
            </a:lvl9pPr>
          </a:lstStyle>
          <a:p>
            <a:endParaRPr/>
          </a:p>
        </p:txBody>
      </p:sp>
      <p:sp>
        <p:nvSpPr>
          <p:cNvPr id="121" name="Google Shape;121;p23"/>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24"/>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37"/>
        <p:cNvGrpSpPr/>
        <p:nvPr/>
      </p:nvGrpSpPr>
      <p:grpSpPr>
        <a:xfrm>
          <a:off x="0" y="0"/>
          <a:ext cx="0" cy="0"/>
          <a:chOff x="0" y="0"/>
          <a:chExt cx="0" cy="0"/>
        </a:xfrm>
      </p:grpSpPr>
      <p:sp>
        <p:nvSpPr>
          <p:cNvPr id="38" name="Google Shape;38;p1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 name="Google Shape;39;p15"/>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 name="Google Shape;40;p1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 name="Google Shape;41;p15"/>
          <p:cNvSpPr txBox="1">
            <a:spLocks noGrp="1"/>
          </p:cNvSpPr>
          <p:nvPr>
            <p:ph type="title"/>
          </p:nvPr>
        </p:nvSpPr>
        <p:spPr>
          <a:xfrm>
            <a:off x="819150" y="845600"/>
            <a:ext cx="3709200" cy="1383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2" name="Google Shape;42;p15"/>
          <p:cNvSpPr txBox="1">
            <a:spLocks noGrp="1"/>
          </p:cNvSpPr>
          <p:nvPr>
            <p:ph type="body" idx="1"/>
          </p:nvPr>
        </p:nvSpPr>
        <p:spPr>
          <a:xfrm>
            <a:off x="830700" y="2319050"/>
            <a:ext cx="3709200" cy="21198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43" name="Google Shape;43;p15"/>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4"/>
        <p:cNvGrpSpPr/>
        <p:nvPr/>
      </p:nvGrpSpPr>
      <p:grpSpPr>
        <a:xfrm>
          <a:off x="0" y="0"/>
          <a:ext cx="0" cy="0"/>
          <a:chOff x="0" y="0"/>
          <a:chExt cx="0" cy="0"/>
        </a:xfrm>
      </p:grpSpPr>
      <p:sp>
        <p:nvSpPr>
          <p:cNvPr id="45" name="Google Shape;45;p1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 name="Google Shape;46;p1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1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 name="Google Shape;48;p16"/>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49" name="Google Shape;49;p16"/>
          <p:cNvSpPr txBox="1">
            <a:spLocks noGrp="1"/>
          </p:cNvSpPr>
          <p:nvPr>
            <p:ph type="body" idx="1"/>
          </p:nvPr>
        </p:nvSpPr>
        <p:spPr>
          <a:xfrm>
            <a:off x="819150" y="1990725"/>
            <a:ext cx="7505700" cy="24480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50" name="Google Shape;50;p16"/>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51"/>
        <p:cNvGrpSpPr/>
        <p:nvPr/>
      </p:nvGrpSpPr>
      <p:grpSpPr>
        <a:xfrm>
          <a:off x="0" y="0"/>
          <a:ext cx="0" cy="0"/>
          <a:chOff x="0" y="0"/>
          <a:chExt cx="0" cy="0"/>
        </a:xfrm>
      </p:grpSpPr>
      <p:sp>
        <p:nvSpPr>
          <p:cNvPr id="52" name="Google Shape;52;p17"/>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53" name="Google Shape;53;p17"/>
          <p:cNvGrpSpPr/>
          <p:nvPr/>
        </p:nvGrpSpPr>
        <p:grpSpPr>
          <a:xfrm>
            <a:off x="5594190" y="3961115"/>
            <a:ext cx="2910144" cy="1182340"/>
            <a:chOff x="6917201" y="0"/>
            <a:chExt cx="2227777" cy="863400"/>
          </a:xfrm>
        </p:grpSpPr>
        <p:sp>
          <p:nvSpPr>
            <p:cNvPr id="54" name="Google Shape;54;p17"/>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5" name="Google Shape;55;p17"/>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6" name="Google Shape;56;p17"/>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57" name="Google Shape;57;p17"/>
          <p:cNvGrpSpPr/>
          <p:nvPr/>
        </p:nvGrpSpPr>
        <p:grpSpPr>
          <a:xfrm>
            <a:off x="199148" y="2"/>
            <a:ext cx="2795412" cy="1083308"/>
            <a:chOff x="6917201" y="0"/>
            <a:chExt cx="2227777" cy="863400"/>
          </a:xfrm>
        </p:grpSpPr>
        <p:sp>
          <p:nvSpPr>
            <p:cNvPr id="58" name="Google Shape;58;p17"/>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17"/>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0" name="Google Shape;60;p17"/>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1" name="Google Shape;61;p17"/>
          <p:cNvSpPr txBox="1">
            <a:spLocks noGrp="1"/>
          </p:cNvSpPr>
          <p:nvPr>
            <p:ph type="title"/>
          </p:nvPr>
        </p:nvSpPr>
        <p:spPr>
          <a:xfrm>
            <a:off x="1888684" y="1746100"/>
            <a:ext cx="5377500" cy="16461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Clr>
                <a:schemeClr val="dk2"/>
              </a:buClr>
              <a:buSzPts val="3200"/>
              <a:buNone/>
              <a:defRPr sz="3200">
                <a:solidFill>
                  <a:schemeClr val="dk2"/>
                </a:solidFill>
              </a:defRPr>
            </a:lvl1pPr>
            <a:lvl2pPr lvl="1" algn="ctr">
              <a:lnSpc>
                <a:spcPct val="100000"/>
              </a:lnSpc>
              <a:spcBef>
                <a:spcPts val="0"/>
              </a:spcBef>
              <a:spcAft>
                <a:spcPts val="0"/>
              </a:spcAft>
              <a:buClr>
                <a:schemeClr val="dk2"/>
              </a:buClr>
              <a:buSzPts val="3200"/>
              <a:buNone/>
              <a:defRPr sz="3200">
                <a:solidFill>
                  <a:schemeClr val="dk2"/>
                </a:solidFill>
              </a:defRPr>
            </a:lvl2pPr>
            <a:lvl3pPr lvl="2" algn="ctr">
              <a:lnSpc>
                <a:spcPct val="100000"/>
              </a:lnSpc>
              <a:spcBef>
                <a:spcPts val="0"/>
              </a:spcBef>
              <a:spcAft>
                <a:spcPts val="0"/>
              </a:spcAft>
              <a:buClr>
                <a:schemeClr val="dk2"/>
              </a:buClr>
              <a:buSzPts val="3200"/>
              <a:buNone/>
              <a:defRPr sz="3200">
                <a:solidFill>
                  <a:schemeClr val="dk2"/>
                </a:solidFill>
              </a:defRPr>
            </a:lvl3pPr>
            <a:lvl4pPr lvl="3" algn="ctr">
              <a:lnSpc>
                <a:spcPct val="100000"/>
              </a:lnSpc>
              <a:spcBef>
                <a:spcPts val="0"/>
              </a:spcBef>
              <a:spcAft>
                <a:spcPts val="0"/>
              </a:spcAft>
              <a:buClr>
                <a:schemeClr val="dk2"/>
              </a:buClr>
              <a:buSzPts val="3200"/>
              <a:buNone/>
              <a:defRPr sz="3200">
                <a:solidFill>
                  <a:schemeClr val="dk2"/>
                </a:solidFill>
              </a:defRPr>
            </a:lvl4pPr>
            <a:lvl5pPr lvl="4" algn="ctr">
              <a:lnSpc>
                <a:spcPct val="100000"/>
              </a:lnSpc>
              <a:spcBef>
                <a:spcPts val="0"/>
              </a:spcBef>
              <a:spcAft>
                <a:spcPts val="0"/>
              </a:spcAft>
              <a:buClr>
                <a:schemeClr val="dk2"/>
              </a:buClr>
              <a:buSzPts val="3200"/>
              <a:buNone/>
              <a:defRPr sz="3200">
                <a:solidFill>
                  <a:schemeClr val="dk2"/>
                </a:solidFill>
              </a:defRPr>
            </a:lvl5pPr>
            <a:lvl6pPr lvl="5" algn="ctr">
              <a:lnSpc>
                <a:spcPct val="100000"/>
              </a:lnSpc>
              <a:spcBef>
                <a:spcPts val="0"/>
              </a:spcBef>
              <a:spcAft>
                <a:spcPts val="0"/>
              </a:spcAft>
              <a:buClr>
                <a:schemeClr val="dk2"/>
              </a:buClr>
              <a:buSzPts val="3200"/>
              <a:buNone/>
              <a:defRPr sz="3200">
                <a:solidFill>
                  <a:schemeClr val="dk2"/>
                </a:solidFill>
              </a:defRPr>
            </a:lvl6pPr>
            <a:lvl7pPr lvl="6" algn="ctr">
              <a:lnSpc>
                <a:spcPct val="100000"/>
              </a:lnSpc>
              <a:spcBef>
                <a:spcPts val="0"/>
              </a:spcBef>
              <a:spcAft>
                <a:spcPts val="0"/>
              </a:spcAft>
              <a:buClr>
                <a:schemeClr val="dk2"/>
              </a:buClr>
              <a:buSzPts val="3200"/>
              <a:buNone/>
              <a:defRPr sz="3200">
                <a:solidFill>
                  <a:schemeClr val="dk2"/>
                </a:solidFill>
              </a:defRPr>
            </a:lvl7pPr>
            <a:lvl8pPr lvl="7" algn="ctr">
              <a:lnSpc>
                <a:spcPct val="100000"/>
              </a:lnSpc>
              <a:spcBef>
                <a:spcPts val="0"/>
              </a:spcBef>
              <a:spcAft>
                <a:spcPts val="0"/>
              </a:spcAft>
              <a:buClr>
                <a:schemeClr val="dk2"/>
              </a:buClr>
              <a:buSzPts val="3200"/>
              <a:buNone/>
              <a:defRPr sz="3200">
                <a:solidFill>
                  <a:schemeClr val="dk2"/>
                </a:solidFill>
              </a:defRPr>
            </a:lvl8pPr>
            <a:lvl9pPr lvl="8" algn="ctr">
              <a:lnSpc>
                <a:spcPct val="100000"/>
              </a:lnSpc>
              <a:spcBef>
                <a:spcPts val="0"/>
              </a:spcBef>
              <a:spcAft>
                <a:spcPts val="0"/>
              </a:spcAft>
              <a:buClr>
                <a:schemeClr val="dk2"/>
              </a:buClr>
              <a:buSzPts val="3200"/>
              <a:buNone/>
              <a:defRPr sz="3200">
                <a:solidFill>
                  <a:schemeClr val="dk2"/>
                </a:solidFill>
              </a:defRPr>
            </a:lvl9pPr>
          </a:lstStyle>
          <a:p>
            <a:endParaRPr/>
          </a:p>
        </p:txBody>
      </p:sp>
      <p:sp>
        <p:nvSpPr>
          <p:cNvPr id="62" name="Google Shape;62;p17"/>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63"/>
        <p:cNvGrpSpPr/>
        <p:nvPr/>
      </p:nvGrpSpPr>
      <p:grpSpPr>
        <a:xfrm>
          <a:off x="0" y="0"/>
          <a:ext cx="0" cy="0"/>
          <a:chOff x="0" y="0"/>
          <a:chExt cx="0" cy="0"/>
        </a:xfrm>
      </p:grpSpPr>
      <p:sp>
        <p:nvSpPr>
          <p:cNvPr id="64" name="Google Shape;64;p18"/>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18"/>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1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18"/>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68" name="Google Shape;68;p18"/>
          <p:cNvSpPr txBox="1">
            <a:spLocks noGrp="1"/>
          </p:cNvSpPr>
          <p:nvPr>
            <p:ph type="body" idx="1"/>
          </p:nvPr>
        </p:nvSpPr>
        <p:spPr>
          <a:xfrm>
            <a:off x="819150" y="1990725"/>
            <a:ext cx="3686100" cy="24480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69" name="Google Shape;69;p18"/>
          <p:cNvSpPr txBox="1">
            <a:spLocks noGrp="1"/>
          </p:cNvSpPr>
          <p:nvPr>
            <p:ph type="body" idx="2"/>
          </p:nvPr>
        </p:nvSpPr>
        <p:spPr>
          <a:xfrm>
            <a:off x="4638675" y="1990725"/>
            <a:ext cx="3686100" cy="24480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70" name="Google Shape;70;p18"/>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71"/>
        <p:cNvGrpSpPr/>
        <p:nvPr/>
      </p:nvGrpSpPr>
      <p:grpSpPr>
        <a:xfrm>
          <a:off x="0" y="0"/>
          <a:ext cx="0" cy="0"/>
          <a:chOff x="0" y="0"/>
          <a:chExt cx="0" cy="0"/>
        </a:xfrm>
      </p:grpSpPr>
      <p:sp>
        <p:nvSpPr>
          <p:cNvPr id="72" name="Google Shape;72;p1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 name="Google Shape;73;p1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 name="Google Shape;74;p1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19"/>
          <p:cNvSpPr txBox="1">
            <a:spLocks noGrp="1"/>
          </p:cNvSpPr>
          <p:nvPr>
            <p:ph type="title"/>
          </p:nvPr>
        </p:nvSpPr>
        <p:spPr>
          <a:xfrm>
            <a:off x="819150" y="845600"/>
            <a:ext cx="7505700" cy="954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76" name="Google Shape;76;p19"/>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20"/>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 name="Google Shape;79;p20"/>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0" name="Google Shape;80;p20"/>
          <p:cNvGrpSpPr/>
          <p:nvPr/>
        </p:nvGrpSpPr>
        <p:grpSpPr>
          <a:xfrm>
            <a:off x="255991" y="-118"/>
            <a:ext cx="2251347" cy="1043408"/>
            <a:chOff x="3961956" y="4383950"/>
            <a:chExt cx="1160548" cy="548700"/>
          </a:xfrm>
        </p:grpSpPr>
        <p:sp>
          <p:nvSpPr>
            <p:cNvPr id="81" name="Google Shape;81;p20"/>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 name="Google Shape;82;p20"/>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20"/>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 name="Google Shape;84;p2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 name="Google Shape;85;p20"/>
          <p:cNvGrpSpPr/>
          <p:nvPr/>
        </p:nvGrpSpPr>
        <p:grpSpPr>
          <a:xfrm>
            <a:off x="34934" y="4522125"/>
            <a:ext cx="1593306" cy="617072"/>
            <a:chOff x="6917201" y="0"/>
            <a:chExt cx="2227777" cy="863400"/>
          </a:xfrm>
        </p:grpSpPr>
        <p:sp>
          <p:nvSpPr>
            <p:cNvPr id="86" name="Google Shape;86;p20"/>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 name="Google Shape;87;p20"/>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 name="Google Shape;88;p20"/>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grpSp>
        <p:nvGrpSpPr>
          <p:cNvPr id="89" name="Google Shape;89;p20"/>
          <p:cNvGrpSpPr/>
          <p:nvPr/>
        </p:nvGrpSpPr>
        <p:grpSpPr>
          <a:xfrm>
            <a:off x="5886353" y="1243"/>
            <a:ext cx="3257452" cy="1261514"/>
            <a:chOff x="6917201" y="0"/>
            <a:chExt cx="2227777" cy="863400"/>
          </a:xfrm>
        </p:grpSpPr>
        <p:sp>
          <p:nvSpPr>
            <p:cNvPr id="90" name="Google Shape;90;p20"/>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 name="Google Shape;91;p20"/>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0"/>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3" name="Google Shape;93;p20"/>
          <p:cNvSpPr txBox="1">
            <a:spLocks noGrp="1"/>
          </p:cNvSpPr>
          <p:nvPr>
            <p:ph type="title"/>
          </p:nvPr>
        </p:nvSpPr>
        <p:spPr>
          <a:xfrm>
            <a:off x="1393929" y="1301146"/>
            <a:ext cx="6366900" cy="2539200"/>
          </a:xfrm>
          <a:prstGeom prst="rect">
            <a:avLst/>
          </a:prstGeom>
          <a:noFill/>
          <a:ln>
            <a:noFill/>
          </a:ln>
        </p:spPr>
        <p:txBody>
          <a:bodyPr spcFirstLastPara="1" wrap="square" lIns="91425" tIns="91425" rIns="91425" bIns="91425" anchor="ctr" anchorCtr="0">
            <a:normAutofit/>
          </a:bodyPr>
          <a:lstStyle>
            <a:lvl1pPr lvl="0" algn="ctr">
              <a:lnSpc>
                <a:spcPct val="100000"/>
              </a:lnSpc>
              <a:spcBef>
                <a:spcPts val="0"/>
              </a:spcBef>
              <a:spcAft>
                <a:spcPts val="0"/>
              </a:spcAft>
              <a:buSzPts val="3200"/>
              <a:buNone/>
              <a:defRPr sz="3200"/>
            </a:lvl1pPr>
            <a:lvl2pPr lvl="1" algn="ctr">
              <a:lnSpc>
                <a:spcPct val="100000"/>
              </a:lnSpc>
              <a:spcBef>
                <a:spcPts val="0"/>
              </a:spcBef>
              <a:spcAft>
                <a:spcPts val="0"/>
              </a:spcAft>
              <a:buSzPts val="3200"/>
              <a:buNone/>
              <a:defRPr sz="3200"/>
            </a:lvl2pPr>
            <a:lvl3pPr lvl="2" algn="ctr">
              <a:lnSpc>
                <a:spcPct val="100000"/>
              </a:lnSpc>
              <a:spcBef>
                <a:spcPts val="0"/>
              </a:spcBef>
              <a:spcAft>
                <a:spcPts val="0"/>
              </a:spcAft>
              <a:buSzPts val="3200"/>
              <a:buNone/>
              <a:defRPr sz="3200"/>
            </a:lvl3pPr>
            <a:lvl4pPr lvl="3" algn="ctr">
              <a:lnSpc>
                <a:spcPct val="100000"/>
              </a:lnSpc>
              <a:spcBef>
                <a:spcPts val="0"/>
              </a:spcBef>
              <a:spcAft>
                <a:spcPts val="0"/>
              </a:spcAft>
              <a:buSzPts val="3200"/>
              <a:buNone/>
              <a:defRPr sz="3200"/>
            </a:lvl4pPr>
            <a:lvl5pPr lvl="4" algn="ctr">
              <a:lnSpc>
                <a:spcPct val="100000"/>
              </a:lnSpc>
              <a:spcBef>
                <a:spcPts val="0"/>
              </a:spcBef>
              <a:spcAft>
                <a:spcPts val="0"/>
              </a:spcAft>
              <a:buSzPts val="3200"/>
              <a:buNone/>
              <a:defRPr sz="3200"/>
            </a:lvl5pPr>
            <a:lvl6pPr lvl="5" algn="ctr">
              <a:lnSpc>
                <a:spcPct val="100000"/>
              </a:lnSpc>
              <a:spcBef>
                <a:spcPts val="0"/>
              </a:spcBef>
              <a:spcAft>
                <a:spcPts val="0"/>
              </a:spcAft>
              <a:buSzPts val="3200"/>
              <a:buNone/>
              <a:defRPr sz="3200"/>
            </a:lvl6pPr>
            <a:lvl7pPr lvl="6" algn="ctr">
              <a:lnSpc>
                <a:spcPct val="100000"/>
              </a:lnSpc>
              <a:spcBef>
                <a:spcPts val="0"/>
              </a:spcBef>
              <a:spcAft>
                <a:spcPts val="0"/>
              </a:spcAft>
              <a:buSzPts val="3200"/>
              <a:buNone/>
              <a:defRPr sz="3200"/>
            </a:lvl7pPr>
            <a:lvl8pPr lvl="7" algn="ctr">
              <a:lnSpc>
                <a:spcPct val="100000"/>
              </a:lnSpc>
              <a:spcBef>
                <a:spcPts val="0"/>
              </a:spcBef>
              <a:spcAft>
                <a:spcPts val="0"/>
              </a:spcAft>
              <a:buSzPts val="3200"/>
              <a:buNone/>
              <a:defRPr sz="3200"/>
            </a:lvl8pPr>
            <a:lvl9pPr lvl="8" algn="ctr">
              <a:lnSpc>
                <a:spcPct val="100000"/>
              </a:lnSpc>
              <a:spcBef>
                <a:spcPts val="0"/>
              </a:spcBef>
              <a:spcAft>
                <a:spcPts val="0"/>
              </a:spcAft>
              <a:buSzPts val="3200"/>
              <a:buNone/>
              <a:defRPr sz="3200"/>
            </a:lvl9pPr>
          </a:lstStyle>
          <a:p>
            <a:endParaRPr/>
          </a:p>
        </p:txBody>
      </p:sp>
      <p:sp>
        <p:nvSpPr>
          <p:cNvPr id="94" name="Google Shape;94;p20"/>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21"/>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21"/>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 name="Google Shape;98;p21"/>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 name="Google Shape;99;p21"/>
          <p:cNvSpPr txBox="1">
            <a:spLocks noGrp="1"/>
          </p:cNvSpPr>
          <p:nvPr>
            <p:ph type="title"/>
          </p:nvPr>
        </p:nvSpPr>
        <p:spPr>
          <a:xfrm>
            <a:off x="819150" y="845600"/>
            <a:ext cx="6424200" cy="7050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SzPts val="3000"/>
              <a:buNone/>
              <a:defRPr sz="3000"/>
            </a:lvl1pPr>
            <a:lvl2pPr lvl="1" algn="l">
              <a:lnSpc>
                <a:spcPct val="100000"/>
              </a:lnSpc>
              <a:spcBef>
                <a:spcPts val="0"/>
              </a:spcBef>
              <a:spcAft>
                <a:spcPts val="0"/>
              </a:spcAft>
              <a:buSzPts val="3000"/>
              <a:buNone/>
              <a:defRPr sz="3000"/>
            </a:lvl2pPr>
            <a:lvl3pPr lvl="2" algn="l">
              <a:lnSpc>
                <a:spcPct val="100000"/>
              </a:lnSpc>
              <a:spcBef>
                <a:spcPts val="0"/>
              </a:spcBef>
              <a:spcAft>
                <a:spcPts val="0"/>
              </a:spcAft>
              <a:buSzPts val="3000"/>
              <a:buNone/>
              <a:defRPr sz="3000"/>
            </a:lvl3pPr>
            <a:lvl4pPr lvl="3" algn="l">
              <a:lnSpc>
                <a:spcPct val="100000"/>
              </a:lnSpc>
              <a:spcBef>
                <a:spcPts val="0"/>
              </a:spcBef>
              <a:spcAft>
                <a:spcPts val="0"/>
              </a:spcAft>
              <a:buSzPts val="3000"/>
              <a:buNone/>
              <a:defRPr sz="3000"/>
            </a:lvl4pPr>
            <a:lvl5pPr lvl="4" algn="l">
              <a:lnSpc>
                <a:spcPct val="100000"/>
              </a:lnSpc>
              <a:spcBef>
                <a:spcPts val="0"/>
              </a:spcBef>
              <a:spcAft>
                <a:spcPts val="0"/>
              </a:spcAft>
              <a:buSzPts val="3000"/>
              <a:buNone/>
              <a:defRPr sz="3000"/>
            </a:lvl5pPr>
            <a:lvl6pPr lvl="5" algn="l">
              <a:lnSpc>
                <a:spcPct val="100000"/>
              </a:lnSpc>
              <a:spcBef>
                <a:spcPts val="0"/>
              </a:spcBef>
              <a:spcAft>
                <a:spcPts val="0"/>
              </a:spcAft>
              <a:buSzPts val="3000"/>
              <a:buNone/>
              <a:defRPr sz="3000"/>
            </a:lvl6pPr>
            <a:lvl7pPr lvl="6" algn="l">
              <a:lnSpc>
                <a:spcPct val="100000"/>
              </a:lnSpc>
              <a:spcBef>
                <a:spcPts val="0"/>
              </a:spcBef>
              <a:spcAft>
                <a:spcPts val="0"/>
              </a:spcAft>
              <a:buSzPts val="3000"/>
              <a:buNone/>
              <a:defRPr sz="3000"/>
            </a:lvl7pPr>
            <a:lvl8pPr lvl="7" algn="l">
              <a:lnSpc>
                <a:spcPct val="100000"/>
              </a:lnSpc>
              <a:spcBef>
                <a:spcPts val="0"/>
              </a:spcBef>
              <a:spcAft>
                <a:spcPts val="0"/>
              </a:spcAft>
              <a:buSzPts val="3000"/>
              <a:buNone/>
              <a:defRPr sz="3000"/>
            </a:lvl8pPr>
            <a:lvl9pPr lvl="8" algn="l">
              <a:lnSpc>
                <a:spcPct val="100000"/>
              </a:lnSpc>
              <a:spcBef>
                <a:spcPts val="0"/>
              </a:spcBef>
              <a:spcAft>
                <a:spcPts val="0"/>
              </a:spcAft>
              <a:buSzPts val="3000"/>
              <a:buNone/>
              <a:defRPr sz="3000"/>
            </a:lvl9pPr>
          </a:lstStyle>
          <a:p>
            <a:endParaRPr/>
          </a:p>
        </p:txBody>
      </p:sp>
      <p:sp>
        <p:nvSpPr>
          <p:cNvPr id="100" name="Google Shape;100;p21"/>
          <p:cNvSpPr txBox="1">
            <a:spLocks noGrp="1"/>
          </p:cNvSpPr>
          <p:nvPr>
            <p:ph type="subTitle" idx="1"/>
          </p:nvPr>
        </p:nvSpPr>
        <p:spPr>
          <a:xfrm>
            <a:off x="819150" y="1550700"/>
            <a:ext cx="5859900" cy="393600"/>
          </a:xfrm>
          <a:prstGeom prst="rect">
            <a:avLst/>
          </a:prstGeom>
          <a:noFill/>
          <a:ln>
            <a:noFill/>
          </a:ln>
        </p:spPr>
        <p:txBody>
          <a:bodyPr spcFirstLastPara="1" wrap="square" lIns="91425" tIns="91425" rIns="91425" bIns="91425" anchor="t" anchorCtr="0">
            <a:normAutofit/>
          </a:bodyPr>
          <a:lstStyle>
            <a:lvl1pPr lvl="0" algn="l">
              <a:lnSpc>
                <a:spcPct val="100000"/>
              </a:lnSpc>
              <a:spcBef>
                <a:spcPts val="0"/>
              </a:spcBef>
              <a:spcAft>
                <a:spcPts val="0"/>
              </a:spcAft>
              <a:buClr>
                <a:schemeClr val="lt1"/>
              </a:buClr>
              <a:buSzPts val="1600"/>
              <a:buNone/>
              <a:defRPr sz="1600">
                <a:solidFill>
                  <a:schemeClr val="lt1"/>
                </a:solidFill>
              </a:defRPr>
            </a:lvl1pPr>
            <a:lvl2pPr lvl="1" algn="l">
              <a:lnSpc>
                <a:spcPct val="100000"/>
              </a:lnSpc>
              <a:spcBef>
                <a:spcPts val="0"/>
              </a:spcBef>
              <a:spcAft>
                <a:spcPts val="0"/>
              </a:spcAft>
              <a:buClr>
                <a:schemeClr val="lt1"/>
              </a:buClr>
              <a:buSzPts val="1600"/>
              <a:buNone/>
              <a:defRPr sz="1600">
                <a:solidFill>
                  <a:schemeClr val="lt1"/>
                </a:solidFill>
              </a:defRPr>
            </a:lvl2pPr>
            <a:lvl3pPr lvl="2" algn="l">
              <a:lnSpc>
                <a:spcPct val="100000"/>
              </a:lnSpc>
              <a:spcBef>
                <a:spcPts val="0"/>
              </a:spcBef>
              <a:spcAft>
                <a:spcPts val="0"/>
              </a:spcAft>
              <a:buClr>
                <a:schemeClr val="lt1"/>
              </a:buClr>
              <a:buSzPts val="1600"/>
              <a:buNone/>
              <a:defRPr sz="1600">
                <a:solidFill>
                  <a:schemeClr val="lt1"/>
                </a:solidFill>
              </a:defRPr>
            </a:lvl3pPr>
            <a:lvl4pPr lvl="3" algn="l">
              <a:lnSpc>
                <a:spcPct val="100000"/>
              </a:lnSpc>
              <a:spcBef>
                <a:spcPts val="0"/>
              </a:spcBef>
              <a:spcAft>
                <a:spcPts val="0"/>
              </a:spcAft>
              <a:buClr>
                <a:schemeClr val="lt1"/>
              </a:buClr>
              <a:buSzPts val="1600"/>
              <a:buNone/>
              <a:defRPr sz="1600">
                <a:solidFill>
                  <a:schemeClr val="lt1"/>
                </a:solidFill>
              </a:defRPr>
            </a:lvl4pPr>
            <a:lvl5pPr lvl="4" algn="l">
              <a:lnSpc>
                <a:spcPct val="100000"/>
              </a:lnSpc>
              <a:spcBef>
                <a:spcPts val="0"/>
              </a:spcBef>
              <a:spcAft>
                <a:spcPts val="0"/>
              </a:spcAft>
              <a:buClr>
                <a:schemeClr val="lt1"/>
              </a:buClr>
              <a:buSzPts val="1600"/>
              <a:buNone/>
              <a:defRPr sz="1600">
                <a:solidFill>
                  <a:schemeClr val="lt1"/>
                </a:solidFill>
              </a:defRPr>
            </a:lvl5pPr>
            <a:lvl6pPr lvl="5" algn="l">
              <a:lnSpc>
                <a:spcPct val="100000"/>
              </a:lnSpc>
              <a:spcBef>
                <a:spcPts val="0"/>
              </a:spcBef>
              <a:spcAft>
                <a:spcPts val="0"/>
              </a:spcAft>
              <a:buClr>
                <a:schemeClr val="lt1"/>
              </a:buClr>
              <a:buSzPts val="1600"/>
              <a:buNone/>
              <a:defRPr sz="1600">
                <a:solidFill>
                  <a:schemeClr val="lt1"/>
                </a:solidFill>
              </a:defRPr>
            </a:lvl6pPr>
            <a:lvl7pPr lvl="6" algn="l">
              <a:lnSpc>
                <a:spcPct val="100000"/>
              </a:lnSpc>
              <a:spcBef>
                <a:spcPts val="0"/>
              </a:spcBef>
              <a:spcAft>
                <a:spcPts val="0"/>
              </a:spcAft>
              <a:buClr>
                <a:schemeClr val="lt1"/>
              </a:buClr>
              <a:buSzPts val="1600"/>
              <a:buNone/>
              <a:defRPr sz="1600">
                <a:solidFill>
                  <a:schemeClr val="lt1"/>
                </a:solidFill>
              </a:defRPr>
            </a:lvl7pPr>
            <a:lvl8pPr lvl="7" algn="l">
              <a:lnSpc>
                <a:spcPct val="100000"/>
              </a:lnSpc>
              <a:spcBef>
                <a:spcPts val="0"/>
              </a:spcBef>
              <a:spcAft>
                <a:spcPts val="0"/>
              </a:spcAft>
              <a:buClr>
                <a:schemeClr val="lt1"/>
              </a:buClr>
              <a:buSzPts val="1600"/>
              <a:buNone/>
              <a:defRPr sz="1600">
                <a:solidFill>
                  <a:schemeClr val="lt1"/>
                </a:solidFill>
              </a:defRPr>
            </a:lvl8pPr>
            <a:lvl9pPr lvl="8" algn="l">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21"/>
          <p:cNvSpPr txBox="1">
            <a:spLocks noGrp="1"/>
          </p:cNvSpPr>
          <p:nvPr>
            <p:ph type="body" idx="2"/>
          </p:nvPr>
        </p:nvSpPr>
        <p:spPr>
          <a:xfrm>
            <a:off x="819150" y="2467050"/>
            <a:ext cx="5859900" cy="2095500"/>
          </a:xfrm>
          <a:prstGeom prst="rect">
            <a:avLst/>
          </a:prstGeom>
          <a:noFill/>
          <a:ln>
            <a:noFill/>
          </a:ln>
        </p:spPr>
        <p:txBody>
          <a:bodyPr spcFirstLastPara="1" wrap="square" lIns="91425" tIns="91425" rIns="91425" bIns="91425" anchor="t" anchorCtr="0">
            <a:norm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0"/>
              </a:spcBef>
              <a:spcAft>
                <a:spcPts val="0"/>
              </a:spcAft>
              <a:buSzPts val="1100"/>
              <a:buChar char="○"/>
              <a:defRPr/>
            </a:lvl2pPr>
            <a:lvl3pPr marL="1371600" lvl="2" indent="-298450" algn="l">
              <a:lnSpc>
                <a:spcPct val="115000"/>
              </a:lnSpc>
              <a:spcBef>
                <a:spcPts val="0"/>
              </a:spcBef>
              <a:spcAft>
                <a:spcPts val="0"/>
              </a:spcAft>
              <a:buSzPts val="1100"/>
              <a:buChar char="■"/>
              <a:defRPr/>
            </a:lvl3pPr>
            <a:lvl4pPr marL="1828800" lvl="3" indent="-298450" algn="l">
              <a:lnSpc>
                <a:spcPct val="115000"/>
              </a:lnSpc>
              <a:spcBef>
                <a:spcPts val="0"/>
              </a:spcBef>
              <a:spcAft>
                <a:spcPts val="0"/>
              </a:spcAft>
              <a:buSzPts val="1100"/>
              <a:buChar char="●"/>
              <a:defRPr/>
            </a:lvl4pPr>
            <a:lvl5pPr marL="2286000" lvl="4" indent="-298450" algn="l">
              <a:lnSpc>
                <a:spcPct val="115000"/>
              </a:lnSpc>
              <a:spcBef>
                <a:spcPts val="0"/>
              </a:spcBef>
              <a:spcAft>
                <a:spcPts val="0"/>
              </a:spcAft>
              <a:buSzPts val="1100"/>
              <a:buChar char="○"/>
              <a:defRPr/>
            </a:lvl5pPr>
            <a:lvl6pPr marL="2743200" lvl="5" indent="-298450" algn="l">
              <a:lnSpc>
                <a:spcPct val="115000"/>
              </a:lnSpc>
              <a:spcBef>
                <a:spcPts val="0"/>
              </a:spcBef>
              <a:spcAft>
                <a:spcPts val="0"/>
              </a:spcAft>
              <a:buSzPts val="1100"/>
              <a:buChar char="■"/>
              <a:defRPr/>
            </a:lvl6pPr>
            <a:lvl7pPr marL="3200400" lvl="6" indent="-298450" algn="l">
              <a:lnSpc>
                <a:spcPct val="115000"/>
              </a:lnSpc>
              <a:spcBef>
                <a:spcPts val="0"/>
              </a:spcBef>
              <a:spcAft>
                <a:spcPts val="0"/>
              </a:spcAft>
              <a:buSzPts val="1100"/>
              <a:buChar char="●"/>
              <a:defRPr/>
            </a:lvl7pPr>
            <a:lvl8pPr marL="3657600" lvl="7" indent="-298450" algn="l">
              <a:lnSpc>
                <a:spcPct val="115000"/>
              </a:lnSpc>
              <a:spcBef>
                <a:spcPts val="0"/>
              </a:spcBef>
              <a:spcAft>
                <a:spcPts val="0"/>
              </a:spcAft>
              <a:buSzPts val="1100"/>
              <a:buChar char="○"/>
              <a:defRPr/>
            </a:lvl8pPr>
            <a:lvl9pPr marL="4114800" lvl="8" indent="-298450" algn="l">
              <a:lnSpc>
                <a:spcPct val="115000"/>
              </a:lnSpc>
              <a:spcBef>
                <a:spcPts val="0"/>
              </a:spcBef>
              <a:spcAft>
                <a:spcPts val="0"/>
              </a:spcAft>
              <a:buSzPts val="1100"/>
              <a:buChar char="■"/>
              <a:defRPr/>
            </a:lvl9pPr>
          </a:lstStyle>
          <a:p>
            <a:endParaRPr/>
          </a:p>
        </p:txBody>
      </p:sp>
      <p:sp>
        <p:nvSpPr>
          <p:cNvPr id="102" name="Google Shape;102;p2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22"/>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 name="Google Shape;105;p22"/>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 name="Google Shape;106;p22"/>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 name="Google Shape;107;p22"/>
          <p:cNvSpPr txBox="1">
            <a:spLocks noGrp="1"/>
          </p:cNvSpPr>
          <p:nvPr>
            <p:ph type="body" idx="1"/>
          </p:nvPr>
        </p:nvSpPr>
        <p:spPr>
          <a:xfrm>
            <a:off x="328025" y="4163500"/>
            <a:ext cx="7415100" cy="605100"/>
          </a:xfrm>
          <a:prstGeom prst="rect">
            <a:avLst/>
          </a:prstGeom>
          <a:noFill/>
          <a:ln>
            <a:noFill/>
          </a:ln>
        </p:spPr>
        <p:txBody>
          <a:bodyPr spcFirstLastPara="1" wrap="square" lIns="91425" tIns="91425" rIns="91425" bIns="91425" anchor="b" anchorCtr="0">
            <a:normAutofit/>
          </a:bodyPr>
          <a:lstStyle>
            <a:lvl1pPr marL="457200" lvl="0" indent="-228600" algn="l">
              <a:lnSpc>
                <a:spcPct val="100000"/>
              </a:lnSpc>
              <a:spcBef>
                <a:spcPts val="0"/>
              </a:spcBef>
              <a:spcAft>
                <a:spcPts val="0"/>
              </a:spcAft>
              <a:buSzPts val="1300"/>
              <a:buNone/>
              <a:defRPr/>
            </a:lvl1pPr>
          </a:lstStyle>
          <a:p>
            <a:endParaRPr/>
          </a:p>
        </p:txBody>
      </p:sp>
      <p:sp>
        <p:nvSpPr>
          <p:cNvPr id="108" name="Google Shape;108;p22"/>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marR="0" lvl="0"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1pPr>
            <a:lvl2pPr marR="0" lvl="1"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2pPr>
            <a:lvl3pPr marR="0" lvl="2"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3pPr>
            <a:lvl4pPr marR="0" lvl="3"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4pPr>
            <a:lvl5pPr marR="0" lvl="4"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5pPr>
            <a:lvl6pPr marR="0" lvl="5"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6pPr>
            <a:lvl7pPr marR="0" lvl="6"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7pPr>
            <a:lvl8pPr marR="0" lvl="7"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8pPr>
            <a:lvl9pPr marR="0" lvl="8" algn="l" rtl="0">
              <a:lnSpc>
                <a:spcPct val="100000"/>
              </a:lnSpc>
              <a:spcBef>
                <a:spcPts val="0"/>
              </a:spcBef>
              <a:spcAft>
                <a:spcPts val="0"/>
              </a:spcAft>
              <a:buClr>
                <a:schemeClr val="lt1"/>
              </a:buClr>
              <a:buSzPts val="2800"/>
              <a:buFont typeface="Nunito"/>
              <a:buNone/>
              <a:defRPr sz="2800" b="0" i="0" u="none" strike="noStrike" cap="none">
                <a:solidFill>
                  <a:schemeClr val="lt1"/>
                </a:solidFill>
                <a:latin typeface="Nunito"/>
                <a:ea typeface="Nunito"/>
                <a:cs typeface="Nunito"/>
                <a:sym typeface="Nunito"/>
              </a:defRPr>
            </a:lvl9pPr>
          </a:lstStyle>
          <a:p>
            <a:endParaRPr/>
          </a:p>
        </p:txBody>
      </p:sp>
      <p:sp>
        <p:nvSpPr>
          <p:cNvPr id="7" name="Google Shape;7;p13"/>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marR="0" lvl="0" indent="-311150" algn="l" rtl="0">
              <a:lnSpc>
                <a:spcPct val="115000"/>
              </a:lnSpc>
              <a:spcBef>
                <a:spcPts val="0"/>
              </a:spcBef>
              <a:spcAft>
                <a:spcPts val="0"/>
              </a:spcAft>
              <a:buClr>
                <a:schemeClr val="dk2"/>
              </a:buClr>
              <a:buSzPts val="1300"/>
              <a:buFont typeface="Calibri"/>
              <a:buChar char="●"/>
              <a:defRPr sz="1300" b="0" i="0" u="none" strike="noStrike" cap="none">
                <a:solidFill>
                  <a:schemeClr val="dk2"/>
                </a:solidFill>
                <a:latin typeface="Calibri"/>
                <a:ea typeface="Calibri"/>
                <a:cs typeface="Calibri"/>
                <a:sym typeface="Calibri"/>
              </a:defRPr>
            </a:lvl1pPr>
            <a:lvl2pPr marL="914400" marR="0" lvl="1"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2pPr>
            <a:lvl3pPr marL="1371600" marR="0" lvl="2"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3pPr>
            <a:lvl4pPr marL="1828800" marR="0" lvl="3"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4pPr>
            <a:lvl5pPr marL="2286000" marR="0" lvl="4"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5pPr>
            <a:lvl6pPr marL="2743200" marR="0" lvl="5"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6pPr>
            <a:lvl7pPr marL="3200400" marR="0" lvl="6"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7pPr>
            <a:lvl8pPr marL="3657600" marR="0" lvl="7"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8pPr>
            <a:lvl9pPr marL="4114800" marR="0" lvl="8" indent="-298450" algn="l" rtl="0">
              <a:lnSpc>
                <a:spcPct val="115000"/>
              </a:lnSpc>
              <a:spcBef>
                <a:spcPts val="0"/>
              </a:spcBef>
              <a:spcAft>
                <a:spcPts val="0"/>
              </a:spcAft>
              <a:buClr>
                <a:schemeClr val="dk2"/>
              </a:buClr>
              <a:buSzPts val="1100"/>
              <a:buFont typeface="Calibri"/>
              <a:buChar char="■"/>
              <a:defRPr sz="1100" b="0" i="0" u="none" strike="noStrike" cap="none">
                <a:solidFill>
                  <a:schemeClr val="dk2"/>
                </a:solidFill>
                <a:latin typeface="Calibri"/>
                <a:ea typeface="Calibri"/>
                <a:cs typeface="Calibri"/>
                <a:sym typeface="Calibri"/>
              </a:defRPr>
            </a:lvl9pPr>
          </a:lstStyle>
          <a:p>
            <a:endParaRPr/>
          </a:p>
        </p:txBody>
      </p:sp>
      <p:sp>
        <p:nvSpPr>
          <p:cNvPr id="8" name="Google Shape;8;p13"/>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3.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jpe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3.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
          <p:cNvSpPr txBox="1">
            <a:spLocks noGrp="1"/>
          </p:cNvSpPr>
          <p:nvPr>
            <p:ph type="ctrTitle"/>
          </p:nvPr>
        </p:nvSpPr>
        <p:spPr>
          <a:xfrm>
            <a:off x="1858703" y="1822833"/>
            <a:ext cx="5361300" cy="1448100"/>
          </a:xfrm>
          <a:prstGeom prst="rect">
            <a:avLst/>
          </a:prstGeom>
          <a:noFill/>
          <a:ln>
            <a:noFill/>
          </a:ln>
        </p:spPr>
        <p:txBody>
          <a:bodyPr spcFirstLastPara="1" wrap="square" lIns="91425" tIns="91425" rIns="91425" bIns="91425" anchor="ctr" anchorCtr="0">
            <a:normAutofit/>
          </a:bodyPr>
          <a:lstStyle/>
          <a:p>
            <a:pPr marL="0" lvl="0" indent="0" algn="ctr" rtl="0">
              <a:lnSpc>
                <a:spcPct val="100000"/>
              </a:lnSpc>
              <a:spcBef>
                <a:spcPts val="0"/>
              </a:spcBef>
              <a:spcAft>
                <a:spcPts val="0"/>
              </a:spcAft>
              <a:buSzPts val="3800"/>
              <a:buNone/>
            </a:pPr>
            <a:r>
              <a:rPr lang="en"/>
              <a:t>Predicting Multiple Emergency Room Visits</a:t>
            </a:r>
            <a:endParaRPr/>
          </a:p>
        </p:txBody>
      </p:sp>
      <p:sp>
        <p:nvSpPr>
          <p:cNvPr id="129" name="Google Shape;129;p1"/>
          <p:cNvSpPr txBox="1">
            <a:spLocks noGrp="1"/>
          </p:cNvSpPr>
          <p:nvPr>
            <p:ph type="subTitle" idx="1"/>
          </p:nvPr>
        </p:nvSpPr>
        <p:spPr>
          <a:xfrm>
            <a:off x="1858700" y="3413158"/>
            <a:ext cx="5361300" cy="522600"/>
          </a:xfrm>
          <a:prstGeom prst="rect">
            <a:avLst/>
          </a:prstGeom>
          <a:noFill/>
          <a:ln>
            <a:noFill/>
          </a:ln>
        </p:spPr>
        <p:txBody>
          <a:bodyPr spcFirstLastPara="1" wrap="square" lIns="91425" tIns="91425" rIns="91425" bIns="91425" anchor="t" anchorCtr="0">
            <a:normAutofit fontScale="77500" lnSpcReduction="20000"/>
          </a:bodyPr>
          <a:lstStyle/>
          <a:p>
            <a:pPr marL="0" lvl="0" indent="0" algn="ctr" rtl="0">
              <a:lnSpc>
                <a:spcPct val="100000"/>
              </a:lnSpc>
              <a:spcBef>
                <a:spcPts val="0"/>
              </a:spcBef>
              <a:spcAft>
                <a:spcPts val="0"/>
              </a:spcAft>
              <a:buSzPct val="129032"/>
              <a:buNone/>
            </a:pPr>
            <a:r>
              <a:rPr lang="en" dirty="0"/>
              <a:t>Bellevue University - DSC 630-T302 - Project Group 1</a:t>
            </a:r>
            <a:endParaRPr dirty="0"/>
          </a:p>
          <a:p>
            <a:pPr marL="0" lvl="0" indent="0" algn="ctr" rtl="0">
              <a:lnSpc>
                <a:spcPct val="100000"/>
              </a:lnSpc>
              <a:spcBef>
                <a:spcPts val="0"/>
              </a:spcBef>
              <a:spcAft>
                <a:spcPts val="0"/>
              </a:spcAft>
              <a:buSzPct val="129032"/>
              <a:buNone/>
            </a:pPr>
            <a:r>
              <a:rPr lang="en" dirty="0"/>
              <a:t>Madhukar Ayachit, Kouevi Dosseh-Adjanon, Ryan Long</a:t>
            </a:r>
            <a:endParaRPr dirty="0"/>
          </a:p>
        </p:txBody>
      </p:sp>
      <p:pic>
        <p:nvPicPr>
          <p:cNvPr id="2" name="Audio 1">
            <a:hlinkClick r:id="" action="ppaction://media"/>
            <a:extLst>
              <a:ext uri="{FF2B5EF4-FFF2-40B4-BE49-F238E27FC236}">
                <a16:creationId xmlns:a16="http://schemas.microsoft.com/office/drawing/2014/main" id="{BF5E592E-DF3E-4BEB-9E27-24FEBA7D22F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3733"/>
    </mc:Choice>
    <mc:Fallback xmlns="">
      <p:transition spd="slow" advTm="537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2"/>
          <p:cNvSpPr txBox="1">
            <a:spLocks noGrp="1"/>
          </p:cNvSpPr>
          <p:nvPr>
            <p:ph type="title"/>
          </p:nvPr>
        </p:nvSpPr>
        <p:spPr>
          <a:xfrm>
            <a:off x="346539" y="270247"/>
            <a:ext cx="7505700" cy="580500"/>
          </a:xfrm>
          <a:prstGeom prst="rect">
            <a:avLst/>
          </a:prstGeom>
          <a:noFill/>
          <a:ln>
            <a:noFill/>
          </a:ln>
        </p:spPr>
        <p:txBody>
          <a:bodyPr spcFirstLastPara="1" wrap="square" lIns="91425" tIns="91425" rIns="91425" bIns="91425" anchor="t" anchorCtr="0">
            <a:normAutofit fontScale="90000"/>
          </a:bodyPr>
          <a:lstStyle/>
          <a:p>
            <a:pPr marL="0" lvl="0" indent="0" algn="l" rtl="0">
              <a:lnSpc>
                <a:spcPct val="100000"/>
              </a:lnSpc>
              <a:spcBef>
                <a:spcPts val="0"/>
              </a:spcBef>
              <a:spcAft>
                <a:spcPts val="0"/>
              </a:spcAft>
              <a:buSzPct val="111111"/>
              <a:buNone/>
            </a:pPr>
            <a:r>
              <a:rPr lang="en" dirty="0"/>
              <a:t>References</a:t>
            </a:r>
            <a:endParaRPr dirty="0"/>
          </a:p>
        </p:txBody>
      </p:sp>
      <p:sp>
        <p:nvSpPr>
          <p:cNvPr id="185" name="Google Shape;185;p12"/>
          <p:cNvSpPr txBox="1">
            <a:spLocks noGrp="1"/>
          </p:cNvSpPr>
          <p:nvPr>
            <p:ph type="body" idx="1"/>
          </p:nvPr>
        </p:nvSpPr>
        <p:spPr>
          <a:xfrm>
            <a:off x="819150" y="1426100"/>
            <a:ext cx="7505700" cy="3012600"/>
          </a:xfrm>
          <a:prstGeom prst="rect">
            <a:avLst/>
          </a:prstGeom>
          <a:noFill/>
          <a:ln>
            <a:noFill/>
          </a:ln>
        </p:spPr>
        <p:txBody>
          <a:bodyPr spcFirstLastPara="1" wrap="square" lIns="91425" tIns="91425" rIns="91425" bIns="91425" anchor="t" anchorCtr="0">
            <a:normAutofit fontScale="55000" lnSpcReduction="20000"/>
          </a:bodyPr>
          <a:lstStyle/>
          <a:p>
            <a:pPr marL="0" lvl="0" indent="0" algn="l" rtl="0">
              <a:lnSpc>
                <a:spcPct val="115000"/>
              </a:lnSpc>
              <a:spcBef>
                <a:spcPts val="0"/>
              </a:spcBef>
              <a:spcAft>
                <a:spcPts val="0"/>
              </a:spcAft>
              <a:buSzPct val="214876"/>
              <a:buNone/>
            </a:pPr>
            <a:r>
              <a:rPr lang="en" sz="1100" dirty="0">
                <a:latin typeface="Arial"/>
                <a:ea typeface="Arial"/>
                <a:cs typeface="Arial"/>
                <a:sym typeface="Arial"/>
              </a:rPr>
              <a:t>1. Brennan, J. J., Chan, T. C., Killeen, J. P., &amp; Castillo, E. M. (2015). Inpatient Readmissions and Emergency Department Visits within 30 Days of a Hospital Admission. The western journal of emergency medicine, 16(7), 1025–1029. https://doi.org/10.5811/westjem.2015.8.26157</a:t>
            </a: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r>
              <a:rPr lang="en" sz="1100" dirty="0">
                <a:latin typeface="Arial"/>
                <a:ea typeface="Arial"/>
                <a:cs typeface="Arial"/>
                <a:sym typeface="Arial"/>
              </a:rPr>
              <a:t>2. Wikimedia Foundation. (2021, June 8). Hospital readmission. Wikipedia. Retrieved September 10, 2021, from https://en.wikipedia.org/wiki/Hospital_readmission. </a:t>
            </a: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r>
              <a:rPr lang="en" sz="1100" dirty="0">
                <a:latin typeface="Arial"/>
                <a:ea typeface="Arial"/>
                <a:cs typeface="Arial"/>
                <a:sym typeface="Arial"/>
              </a:rPr>
              <a:t>3. Hospital readmissions reduction Program (HRRP). CMS. (n.d.). Retrieved September 10, 2021, from https://www.cms.gov/Medicare/Medicare-Fee-for-Service-Payment/AcuteInpatientPPS/Readmissions-Reduction-Program. </a:t>
            </a: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r>
              <a:rPr lang="en" sz="1100" dirty="0">
                <a:latin typeface="Arial"/>
                <a:ea typeface="Arial"/>
                <a:cs typeface="Arial"/>
                <a:sym typeface="Arial"/>
              </a:rPr>
              <a:t>4. Emergency medical Treatment &amp;amp; Labor act (EMTALA). CMS. (n.d.). Retrieved September 10, 2021, from https://www.cms.gov/Regulations-and-Guidance/Legislation/EMTALA. </a:t>
            </a: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r>
              <a:rPr lang="en" sz="1100" dirty="0">
                <a:latin typeface="Arial"/>
                <a:ea typeface="Arial"/>
                <a:cs typeface="Arial"/>
                <a:sym typeface="Arial"/>
              </a:rPr>
              <a:t>5. Morganti, K. G., Bauhoff, S., Blanchard, J. C., Abir, M., Iyer, N., Smith, A., Vesely, J. V., Okeke, E. N., &amp; Kellermann, A. L. (2013). The Evolving Role of Emergency Departments in the United States. Rand health quarterly, 3(2), 3.</a:t>
            </a: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r>
              <a:rPr lang="en" sz="1100" dirty="0">
                <a:latin typeface="Arial"/>
                <a:ea typeface="Arial"/>
                <a:cs typeface="Arial"/>
                <a:sym typeface="Arial"/>
              </a:rPr>
              <a:t>6. Hartnett, K. P., Kite-Powell, A., DeVies, J., Coletta, M. A., Boehmer, T. K., Adjemian, J., Gundlapalli, A. V., &amp; National Syndromic Surveillance Program Community of Practice (2020). Impact of the COVID-19 Pandemic on Emergency Department Visits - United States, January 1, 2019-May 30, 2020. MMWR. Morbidity and mortality weekly report, 69(23), 699–704. https://doi.org/10.15585/mmwr.mm6923e1</a:t>
            </a: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r>
              <a:rPr lang="en" sz="1100" dirty="0">
                <a:latin typeface="Arial"/>
                <a:ea typeface="Arial"/>
                <a:cs typeface="Arial"/>
                <a:sym typeface="Arial"/>
              </a:rPr>
              <a:t>7. van Baal, P., Morton, A., &amp; Severens, J. L. (2018). Health care input constraints and cost effectiveness analysis decision rules. Social science &amp; medicine (2018), 200, 59–64. https://doi.org/10.1016/j.socscimed.2018.01.026</a:t>
            </a: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r>
              <a:rPr lang="en" sz="1100" dirty="0">
                <a:latin typeface="Arial"/>
                <a:ea typeface="Arial"/>
                <a:cs typeface="Arial"/>
                <a:sym typeface="Arial"/>
              </a:rPr>
              <a:t>8. Greenwald, P. W., Estevez, R. M., Clark, S., Stern, M. E., Rosen, T., &amp;amp; Flomenbaum, N. (2016). The ed as the primary source of hospital admission for older (but Not YOUNGER) adults. The American Journal of Emergency Medicine, 34(6), 943–947. https://doi.org/10.1016/j.ajem.2015.05.041 </a:t>
            </a: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r>
              <a:rPr lang="en" sz="1100" dirty="0">
                <a:latin typeface="Arial"/>
                <a:ea typeface="Arial"/>
                <a:cs typeface="Arial"/>
                <a:sym typeface="Arial"/>
              </a:rPr>
              <a:t>9. Tsai, M. H., Xirasagar, S., Carroll, S., Bryan, C. S., Gallagher, P. J., Davis, K., &amp; Jauch, E. C. (2018). Reducing High-Users' Visits to the Emergency Department by a Primary Care Intervention for the Uninsured: A Retrospective Study. Inquiry : a journal of medical care organization, provision and financing, 55, 46958018763917. https://doi.org/10.1177/0046958018763917</a:t>
            </a: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endParaRPr sz="1100" dirty="0">
              <a:latin typeface="Arial"/>
              <a:ea typeface="Arial"/>
              <a:cs typeface="Arial"/>
              <a:sym typeface="Arial"/>
            </a:endParaRPr>
          </a:p>
          <a:p>
            <a:pPr marL="0" lvl="0" indent="0" algn="l" rtl="0">
              <a:lnSpc>
                <a:spcPct val="115000"/>
              </a:lnSpc>
              <a:spcBef>
                <a:spcPts val="0"/>
              </a:spcBef>
              <a:spcAft>
                <a:spcPts val="0"/>
              </a:spcAft>
              <a:buSzPct val="214876"/>
              <a:buNone/>
            </a:pPr>
            <a:r>
              <a:rPr lang="en" sz="1100" dirty="0">
                <a:latin typeface="Arial"/>
                <a:ea typeface="Arial"/>
                <a:cs typeface="Arial"/>
                <a:sym typeface="Arial"/>
              </a:rPr>
              <a:t>10. Kacprzyk, A., Stefura, T., Chłopaś, K. et al. “Analysis of readmissions to the emergency department among patients presenting with abdominal pain”. BMC Emerg Med 20, 37 (2020). https://doi.org/10.1186/s12873-020-00334-x</a:t>
            </a:r>
            <a:endParaRPr sz="1100" dirty="0">
              <a:latin typeface="Arial"/>
              <a:ea typeface="Arial"/>
              <a:cs typeface="Arial"/>
              <a:sym typeface="Arial"/>
            </a:endParaRPr>
          </a:p>
          <a:p>
            <a:pPr marL="0" lvl="0" indent="0" algn="l" rtl="0">
              <a:lnSpc>
                <a:spcPct val="115000"/>
              </a:lnSpc>
              <a:spcBef>
                <a:spcPts val="0"/>
              </a:spcBef>
              <a:spcAft>
                <a:spcPts val="1200"/>
              </a:spcAft>
              <a:buSzPct val="181818"/>
              <a:buNone/>
            </a:pPr>
            <a:endParaRPr dirty="0"/>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3111226789"/>
      </p:ext>
    </p:extLst>
  </p:cSld>
  <p:clrMapOvr>
    <a:masterClrMapping/>
  </p:clrMapOvr>
  <mc:AlternateContent xmlns:mc="http://schemas.openxmlformats.org/markup-compatibility/2006" xmlns:p14="http://schemas.microsoft.com/office/powerpoint/2010/main">
    <mc:Choice Requires="p14">
      <p:transition spd="slow" p14:dur="2000" advTm="41114"/>
    </mc:Choice>
    <mc:Fallback xmlns="">
      <p:transition spd="slow" advTm="41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
          <p:cNvSpPr txBox="1">
            <a:spLocks noGrp="1"/>
          </p:cNvSpPr>
          <p:nvPr>
            <p:ph type="title"/>
          </p:nvPr>
        </p:nvSpPr>
        <p:spPr>
          <a:xfrm>
            <a:off x="819150" y="845600"/>
            <a:ext cx="3709200" cy="13830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
              <a:t>Table of Contents</a:t>
            </a:r>
            <a:endParaRPr/>
          </a:p>
        </p:txBody>
      </p:sp>
      <p:sp>
        <p:nvSpPr>
          <p:cNvPr id="135" name="Google Shape;135;p2"/>
          <p:cNvSpPr txBox="1">
            <a:spLocks noGrp="1"/>
          </p:cNvSpPr>
          <p:nvPr>
            <p:ph type="body" idx="1"/>
          </p:nvPr>
        </p:nvSpPr>
        <p:spPr>
          <a:xfrm>
            <a:off x="4528350" y="845600"/>
            <a:ext cx="3709200" cy="2119800"/>
          </a:xfrm>
          <a:prstGeom prst="rect">
            <a:avLst/>
          </a:prstGeom>
          <a:noFill/>
          <a:ln>
            <a:noFill/>
          </a:ln>
        </p:spPr>
        <p:txBody>
          <a:bodyPr spcFirstLastPara="1" wrap="square" lIns="91425" tIns="91425" rIns="91425" bIns="91425" anchor="t" anchorCtr="0">
            <a:noAutofit/>
          </a:bodyPr>
          <a:lstStyle/>
          <a:p>
            <a:pPr marL="457200" lvl="0" indent="-387350" algn="l" rtl="0">
              <a:lnSpc>
                <a:spcPct val="115000"/>
              </a:lnSpc>
              <a:spcBef>
                <a:spcPts val="0"/>
              </a:spcBef>
              <a:spcAft>
                <a:spcPts val="0"/>
              </a:spcAft>
              <a:buSzPts val="2500"/>
              <a:buChar char="●"/>
            </a:pPr>
            <a:r>
              <a:rPr lang="en" sz="2500"/>
              <a:t>Overview</a:t>
            </a:r>
            <a:endParaRPr sz="2500"/>
          </a:p>
          <a:p>
            <a:pPr marL="457200" lvl="0" indent="-387350" algn="l" rtl="0">
              <a:lnSpc>
                <a:spcPct val="115000"/>
              </a:lnSpc>
              <a:spcBef>
                <a:spcPts val="0"/>
              </a:spcBef>
              <a:spcAft>
                <a:spcPts val="0"/>
              </a:spcAft>
              <a:buSzPts val="2500"/>
              <a:buChar char="●"/>
            </a:pPr>
            <a:r>
              <a:rPr lang="en" sz="2500"/>
              <a:t>Problem Statement</a:t>
            </a:r>
            <a:endParaRPr sz="2500"/>
          </a:p>
          <a:p>
            <a:pPr marL="457200" lvl="0" indent="-387350" algn="l" rtl="0">
              <a:lnSpc>
                <a:spcPct val="115000"/>
              </a:lnSpc>
              <a:spcBef>
                <a:spcPts val="0"/>
              </a:spcBef>
              <a:spcAft>
                <a:spcPts val="0"/>
              </a:spcAft>
              <a:buSzPts val="2500"/>
              <a:buChar char="●"/>
            </a:pPr>
            <a:r>
              <a:rPr lang="en" sz="2500"/>
              <a:t>Methods</a:t>
            </a:r>
            <a:endParaRPr sz="2500"/>
          </a:p>
          <a:p>
            <a:pPr marL="457200" lvl="0" indent="-387350" algn="l" rtl="0">
              <a:lnSpc>
                <a:spcPct val="115000"/>
              </a:lnSpc>
              <a:spcBef>
                <a:spcPts val="0"/>
              </a:spcBef>
              <a:spcAft>
                <a:spcPts val="0"/>
              </a:spcAft>
              <a:buSzPts val="2500"/>
              <a:buChar char="●"/>
            </a:pPr>
            <a:r>
              <a:rPr lang="en" sz="2500"/>
              <a:t>Results</a:t>
            </a:r>
            <a:endParaRPr sz="2500"/>
          </a:p>
          <a:p>
            <a:pPr marL="457200" lvl="0" indent="-387350" algn="l" rtl="0">
              <a:lnSpc>
                <a:spcPct val="115000"/>
              </a:lnSpc>
              <a:spcBef>
                <a:spcPts val="0"/>
              </a:spcBef>
              <a:spcAft>
                <a:spcPts val="0"/>
              </a:spcAft>
              <a:buSzPts val="2500"/>
              <a:buChar char="●"/>
            </a:pPr>
            <a:r>
              <a:rPr lang="en" sz="2500"/>
              <a:t>Deployment</a:t>
            </a:r>
            <a:endParaRPr sz="2500"/>
          </a:p>
          <a:p>
            <a:pPr marL="457200" lvl="0" indent="-387350" algn="l" rtl="0">
              <a:lnSpc>
                <a:spcPct val="115000"/>
              </a:lnSpc>
              <a:spcBef>
                <a:spcPts val="0"/>
              </a:spcBef>
              <a:spcAft>
                <a:spcPts val="0"/>
              </a:spcAft>
              <a:buSzPts val="2500"/>
              <a:buChar char="●"/>
            </a:pPr>
            <a:r>
              <a:rPr lang="en" sz="2500"/>
              <a:t>Conclusion</a:t>
            </a:r>
            <a:endParaRPr sz="2500"/>
          </a:p>
          <a:p>
            <a:pPr marL="457200" lvl="0" indent="-387350" algn="l" rtl="0">
              <a:lnSpc>
                <a:spcPct val="115000"/>
              </a:lnSpc>
              <a:spcBef>
                <a:spcPts val="0"/>
              </a:spcBef>
              <a:spcAft>
                <a:spcPts val="0"/>
              </a:spcAft>
              <a:buSzPts val="2500"/>
              <a:buChar char="●"/>
            </a:pPr>
            <a:r>
              <a:rPr lang="en" sz="2500"/>
              <a:t>References</a:t>
            </a:r>
            <a:endParaRPr sz="2500"/>
          </a:p>
        </p:txBody>
      </p:sp>
      <p:pic>
        <p:nvPicPr>
          <p:cNvPr id="2" name="Audio 1">
            <a:hlinkClick r:id="" action="ppaction://media"/>
            <a:extLst>
              <a:ext uri="{FF2B5EF4-FFF2-40B4-BE49-F238E27FC236}">
                <a16:creationId xmlns:a16="http://schemas.microsoft.com/office/drawing/2014/main" id="{DF359D33-50C0-4C2B-BB4A-2E90A9A72D3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14"/>
    </mc:Choice>
    <mc:Fallback xmlns="">
      <p:transition spd="slow" advTm="359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4"/>
          <p:cNvSpPr txBox="1">
            <a:spLocks noGrp="1"/>
          </p:cNvSpPr>
          <p:nvPr>
            <p:ph type="title"/>
          </p:nvPr>
        </p:nvSpPr>
        <p:spPr>
          <a:xfrm>
            <a:off x="575880" y="297285"/>
            <a:ext cx="7505700" cy="66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
              <a:t>Overview</a:t>
            </a:r>
            <a:endParaRPr/>
          </a:p>
        </p:txBody>
      </p:sp>
      <p:sp>
        <p:nvSpPr>
          <p:cNvPr id="141" name="Google Shape;141;p4"/>
          <p:cNvSpPr txBox="1">
            <a:spLocks noGrp="1"/>
          </p:cNvSpPr>
          <p:nvPr>
            <p:ph type="body" idx="1"/>
          </p:nvPr>
        </p:nvSpPr>
        <p:spPr>
          <a:xfrm>
            <a:off x="575869" y="894114"/>
            <a:ext cx="5824931" cy="3205275"/>
          </a:xfrm>
          <a:prstGeom prst="rect">
            <a:avLst/>
          </a:prstGeom>
          <a:noFill/>
          <a:ln>
            <a:noFill/>
          </a:ln>
        </p:spPr>
        <p:txBody>
          <a:bodyPr spcFirstLastPara="1" wrap="square" lIns="91425" tIns="91425" rIns="91425" bIns="91425" anchor="t" anchorCtr="0">
            <a:normAutofit/>
          </a:bodyPr>
          <a:lstStyle/>
          <a:p>
            <a:pPr marL="285750" lvl="0" indent="-285789" algn="l" rtl="0">
              <a:lnSpc>
                <a:spcPct val="115000"/>
              </a:lnSpc>
              <a:spcBef>
                <a:spcPts val="1200"/>
              </a:spcBef>
              <a:spcAft>
                <a:spcPts val="0"/>
              </a:spcAft>
              <a:buSzPct val="127764"/>
              <a:buChar char="●"/>
            </a:pPr>
            <a:r>
              <a:rPr lang="en" sz="1900" dirty="0"/>
              <a:t>High cost of emergency room (ER) visits </a:t>
            </a:r>
            <a:endParaRPr sz="2100" dirty="0"/>
          </a:p>
          <a:p>
            <a:pPr marL="285750" lvl="0" indent="-285789" algn="l" rtl="0">
              <a:lnSpc>
                <a:spcPct val="115000"/>
              </a:lnSpc>
              <a:spcBef>
                <a:spcPts val="1200"/>
              </a:spcBef>
              <a:spcAft>
                <a:spcPts val="0"/>
              </a:spcAft>
              <a:buSzPct val="127764"/>
              <a:buChar char="●"/>
            </a:pPr>
            <a:r>
              <a:rPr lang="en-US" sz="1900" dirty="0"/>
              <a:t>Individual financial consequences of ER visits</a:t>
            </a:r>
            <a:endParaRPr sz="2100" dirty="0"/>
          </a:p>
          <a:p>
            <a:pPr marL="285750" lvl="0" indent="-285789" algn="l" rtl="0">
              <a:lnSpc>
                <a:spcPct val="115000"/>
              </a:lnSpc>
              <a:spcBef>
                <a:spcPts val="1200"/>
              </a:spcBef>
              <a:spcAft>
                <a:spcPts val="0"/>
              </a:spcAft>
              <a:buSzPct val="127764"/>
              <a:buChar char="●"/>
            </a:pPr>
            <a:r>
              <a:rPr lang="en" sz="1900" dirty="0"/>
              <a:t>Alternatives to ER visits</a:t>
            </a:r>
            <a:endParaRPr sz="2100" dirty="0"/>
          </a:p>
          <a:p>
            <a:pPr marL="285750" lvl="0" indent="-285789" algn="l" rtl="0">
              <a:lnSpc>
                <a:spcPct val="115000"/>
              </a:lnSpc>
              <a:spcBef>
                <a:spcPts val="1200"/>
              </a:spcBef>
              <a:spcAft>
                <a:spcPts val="0"/>
              </a:spcAft>
              <a:buSzPct val="127764"/>
              <a:buChar char="●"/>
            </a:pPr>
            <a:r>
              <a:rPr lang="en" sz="1900" dirty="0"/>
              <a:t>ER visit overusage  </a:t>
            </a:r>
            <a:endParaRPr sz="2100" dirty="0"/>
          </a:p>
          <a:p>
            <a:pPr marL="285750" lvl="0" indent="-285789" algn="l" rtl="0">
              <a:lnSpc>
                <a:spcPct val="115000"/>
              </a:lnSpc>
              <a:spcBef>
                <a:spcPts val="1200"/>
              </a:spcBef>
              <a:spcAft>
                <a:spcPts val="0"/>
              </a:spcAft>
              <a:buSzPct val="127764"/>
              <a:buChar char="●"/>
            </a:pPr>
            <a:r>
              <a:rPr lang="en-US" sz="1900" dirty="0"/>
              <a:t>Insurance provider financial impact</a:t>
            </a:r>
            <a:endParaRPr sz="2100" dirty="0"/>
          </a:p>
          <a:p>
            <a:pPr marL="285750" lvl="0" indent="-285789" algn="l" rtl="0">
              <a:lnSpc>
                <a:spcPct val="115000"/>
              </a:lnSpc>
              <a:spcBef>
                <a:spcPts val="1200"/>
              </a:spcBef>
              <a:spcAft>
                <a:spcPts val="0"/>
              </a:spcAft>
              <a:buSzPct val="127764"/>
              <a:buChar char="●"/>
            </a:pPr>
            <a:r>
              <a:rPr lang="en-US" sz="1900" dirty="0"/>
              <a:t>Deployment of outreach measures </a:t>
            </a:r>
            <a:endParaRPr sz="2100" dirty="0"/>
          </a:p>
          <a:p>
            <a:pPr marL="0" lvl="0" indent="0" algn="l" rtl="0">
              <a:lnSpc>
                <a:spcPct val="115000"/>
              </a:lnSpc>
              <a:spcBef>
                <a:spcPts val="1200"/>
              </a:spcBef>
              <a:spcAft>
                <a:spcPts val="0"/>
              </a:spcAft>
              <a:buSzPct val="108107"/>
              <a:buNone/>
            </a:pPr>
            <a:endParaRPr dirty="0"/>
          </a:p>
          <a:p>
            <a:pPr marL="0" lvl="0" indent="0" algn="l" rtl="0">
              <a:lnSpc>
                <a:spcPct val="115000"/>
              </a:lnSpc>
              <a:spcBef>
                <a:spcPts val="1200"/>
              </a:spcBef>
              <a:spcAft>
                <a:spcPts val="1200"/>
              </a:spcAft>
              <a:buSzPct val="108107"/>
              <a:buNone/>
            </a:pPr>
            <a:endParaRPr dirty="0"/>
          </a:p>
        </p:txBody>
      </p:sp>
      <p:pic>
        <p:nvPicPr>
          <p:cNvPr id="1026" name="Picture 2" descr="Top Costs Associated With Running a Hospital | GW University">
            <a:extLst>
              <a:ext uri="{FF2B5EF4-FFF2-40B4-BE49-F238E27FC236}">
                <a16:creationId xmlns:a16="http://schemas.microsoft.com/office/drawing/2014/main" id="{A7B71D38-E78B-44A3-9CBE-425F6B46409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640512" y="2283037"/>
            <a:ext cx="2927619" cy="2195715"/>
          </a:xfrm>
          <a:prstGeom prst="rect">
            <a:avLst/>
          </a:prstGeom>
          <a:noFill/>
          <a:extLst>
            <a:ext uri="{909E8E84-426E-40DD-AFC4-6F175D3DCCD1}">
              <a14:hiddenFill xmlns:a14="http://schemas.microsoft.com/office/drawing/2010/main">
                <a:solidFill>
                  <a:srgbClr val="FFFFFF"/>
                </a:solidFill>
              </a14:hiddenFill>
            </a:ext>
          </a:extLst>
        </p:spPr>
      </p:pic>
      <p:pic>
        <p:nvPicPr>
          <p:cNvPr id="4" name="Audio 3">
            <a:hlinkClick r:id="" action="ppaction://media"/>
            <a:extLst>
              <a:ext uri="{FF2B5EF4-FFF2-40B4-BE49-F238E27FC236}">
                <a16:creationId xmlns:a16="http://schemas.microsoft.com/office/drawing/2014/main" id="{89A15345-1D82-4616-94CC-7BCECC0117E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43843"/>
    </mc:Choice>
    <mc:Fallback xmlns="">
      <p:transition spd="slow" advTm="143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Google Shape;146;p5"/>
          <p:cNvSpPr txBox="1">
            <a:spLocks noGrp="1"/>
          </p:cNvSpPr>
          <p:nvPr>
            <p:ph type="title"/>
          </p:nvPr>
        </p:nvSpPr>
        <p:spPr>
          <a:xfrm>
            <a:off x="350875" y="317094"/>
            <a:ext cx="7505700" cy="66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 dirty="0"/>
              <a:t>Problem Statement</a:t>
            </a:r>
            <a:endParaRPr dirty="0"/>
          </a:p>
        </p:txBody>
      </p:sp>
      <p:sp>
        <p:nvSpPr>
          <p:cNvPr id="147" name="Google Shape;147;p5"/>
          <p:cNvSpPr txBox="1">
            <a:spLocks noGrp="1"/>
          </p:cNvSpPr>
          <p:nvPr>
            <p:ph type="body" idx="1"/>
          </p:nvPr>
        </p:nvSpPr>
        <p:spPr>
          <a:xfrm>
            <a:off x="554895" y="986394"/>
            <a:ext cx="8144487" cy="3757580"/>
          </a:xfrm>
          <a:prstGeom prst="rect">
            <a:avLst/>
          </a:prstGeom>
          <a:noFill/>
          <a:ln>
            <a:noFill/>
          </a:ln>
        </p:spPr>
        <p:txBody>
          <a:bodyPr spcFirstLastPara="1" wrap="square" lIns="91425" tIns="91425" rIns="91425" bIns="91425" anchor="t" anchorCtr="0">
            <a:normAutofit fontScale="92500" lnSpcReduction="20000"/>
          </a:bodyPr>
          <a:lstStyle/>
          <a:p>
            <a:pPr marL="0" lvl="0" indent="0" algn="l" rtl="0">
              <a:lnSpc>
                <a:spcPct val="115000"/>
              </a:lnSpc>
              <a:spcBef>
                <a:spcPts val="1200"/>
              </a:spcBef>
              <a:spcAft>
                <a:spcPts val="0"/>
              </a:spcAft>
              <a:buSzPct val="115555"/>
              <a:buNone/>
            </a:pPr>
            <a:r>
              <a:rPr lang="en" sz="1800" dirty="0"/>
              <a:t>The problem evaluated was focused specifically on Emergency Room (ER) utilization data to help build a predictive model to understand the likelihood of a patient returning to the ER more than 4 times per year.</a:t>
            </a:r>
            <a:endParaRPr dirty="0"/>
          </a:p>
          <a:p>
            <a:pPr marL="0" lvl="0" indent="0" algn="l" rtl="0">
              <a:lnSpc>
                <a:spcPct val="115000"/>
              </a:lnSpc>
              <a:spcBef>
                <a:spcPts val="1200"/>
              </a:spcBef>
              <a:spcAft>
                <a:spcPts val="0"/>
              </a:spcAft>
              <a:buSzPct val="109473"/>
              <a:buNone/>
            </a:pPr>
            <a:r>
              <a:rPr lang="en" sz="1900" b="1" dirty="0"/>
              <a:t>Scope</a:t>
            </a:r>
            <a:endParaRPr dirty="0"/>
          </a:p>
          <a:p>
            <a:pPr marL="742950" lvl="1" indent="-285750">
              <a:spcBef>
                <a:spcPts val="1200"/>
              </a:spcBef>
              <a:buSzPct val="129999"/>
              <a:buChar char="●"/>
            </a:pPr>
            <a:r>
              <a:rPr lang="en" sz="1400" dirty="0"/>
              <a:t>The data, model development, and deployment</a:t>
            </a:r>
            <a:endParaRPr lang="en-US" dirty="0"/>
          </a:p>
          <a:p>
            <a:pPr marL="742950" lvl="1" indent="-285750">
              <a:spcBef>
                <a:spcPts val="1200"/>
              </a:spcBef>
              <a:buSzPct val="129999"/>
              <a:buChar char="●"/>
            </a:pPr>
            <a:r>
              <a:rPr lang="en-US" sz="1400" dirty="0"/>
              <a:t>Dataset details</a:t>
            </a:r>
            <a:endParaRPr lang="en-US" dirty="0"/>
          </a:p>
          <a:p>
            <a:pPr marL="742950" lvl="1" indent="-285750">
              <a:spcBef>
                <a:spcPts val="1200"/>
              </a:spcBef>
              <a:buSzPct val="129999"/>
              <a:buChar char="●"/>
            </a:pPr>
            <a:r>
              <a:rPr lang="en-US" sz="1400" dirty="0"/>
              <a:t>Other considerations</a:t>
            </a:r>
            <a:endParaRPr lang="en-US" dirty="0"/>
          </a:p>
          <a:p>
            <a:pPr marL="0" lvl="0" indent="0" algn="l" rtl="0">
              <a:lnSpc>
                <a:spcPct val="115000"/>
              </a:lnSpc>
              <a:spcBef>
                <a:spcPts val="1200"/>
              </a:spcBef>
              <a:spcAft>
                <a:spcPts val="0"/>
              </a:spcAft>
              <a:buSzPct val="109473"/>
              <a:buNone/>
            </a:pPr>
            <a:r>
              <a:rPr lang="en-US" sz="1900" b="1" dirty="0"/>
              <a:t>Challenges and Issues</a:t>
            </a:r>
            <a:endParaRPr lang="en-US" dirty="0"/>
          </a:p>
          <a:p>
            <a:pPr marL="742950" lvl="1" indent="-285750">
              <a:spcBef>
                <a:spcPts val="1200"/>
              </a:spcBef>
              <a:buSzPct val="129999"/>
              <a:buChar char="●"/>
            </a:pPr>
            <a:r>
              <a:rPr lang="en-US" sz="1400" dirty="0"/>
              <a:t>Limitation of the model</a:t>
            </a:r>
            <a:endParaRPr dirty="0"/>
          </a:p>
          <a:p>
            <a:pPr marL="742950" lvl="1" indent="-285750">
              <a:spcBef>
                <a:spcPts val="1200"/>
              </a:spcBef>
              <a:buSzPct val="129999"/>
              <a:buChar char="●"/>
            </a:pPr>
            <a:r>
              <a:rPr lang="en" sz="1400" dirty="0"/>
              <a:t>Pandemic conditions</a:t>
            </a:r>
            <a:endParaRPr dirty="0"/>
          </a:p>
          <a:p>
            <a:pPr marL="0" lvl="0" indent="0" algn="l" rtl="0">
              <a:lnSpc>
                <a:spcPct val="115000"/>
              </a:lnSpc>
              <a:spcBef>
                <a:spcPts val="1200"/>
              </a:spcBef>
              <a:spcAft>
                <a:spcPts val="0"/>
              </a:spcAft>
              <a:buSzPct val="159999"/>
              <a:buNone/>
            </a:pPr>
            <a:endParaRPr dirty="0"/>
          </a:p>
          <a:p>
            <a:pPr marL="0" lvl="0" indent="0" algn="l" rtl="0">
              <a:lnSpc>
                <a:spcPct val="115000"/>
              </a:lnSpc>
              <a:spcBef>
                <a:spcPts val="1200"/>
              </a:spcBef>
              <a:spcAft>
                <a:spcPts val="1200"/>
              </a:spcAft>
              <a:buSzPct val="159999"/>
              <a:buNone/>
            </a:pPr>
            <a:endParaRPr dirty="0"/>
          </a:p>
        </p:txBody>
      </p:sp>
      <p:pic>
        <p:nvPicPr>
          <p:cNvPr id="8" name="Audio 7">
            <a:hlinkClick r:id="" action="ppaction://media"/>
            <a:extLst>
              <a:ext uri="{FF2B5EF4-FFF2-40B4-BE49-F238E27FC236}">
                <a16:creationId xmlns:a16="http://schemas.microsoft.com/office/drawing/2014/main" id="{35BE6957-E0CD-4F4E-B618-30551EA9C6D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82000" y="4381500"/>
            <a:ext cx="609600" cy="609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99846"/>
    </mc:Choice>
    <mc:Fallback xmlns="">
      <p:transition spd="slow" advTm="998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0"/>
          <p:cNvSpPr txBox="1">
            <a:spLocks noGrp="1"/>
          </p:cNvSpPr>
          <p:nvPr>
            <p:ph type="title"/>
          </p:nvPr>
        </p:nvSpPr>
        <p:spPr>
          <a:xfrm>
            <a:off x="273110" y="251890"/>
            <a:ext cx="7505700" cy="66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Methods</a:t>
            </a:r>
            <a:endParaRPr dirty="0"/>
          </a:p>
        </p:txBody>
      </p:sp>
      <p:sp>
        <p:nvSpPr>
          <p:cNvPr id="171" name="Google Shape;171;p20"/>
          <p:cNvSpPr txBox="1">
            <a:spLocks noGrp="1"/>
          </p:cNvSpPr>
          <p:nvPr>
            <p:ph type="body" idx="1"/>
          </p:nvPr>
        </p:nvSpPr>
        <p:spPr>
          <a:xfrm>
            <a:off x="342448" y="619214"/>
            <a:ext cx="8525002" cy="4258854"/>
          </a:xfrm>
          <a:prstGeom prst="rect">
            <a:avLst/>
          </a:prstGeom>
        </p:spPr>
        <p:txBody>
          <a:bodyPr spcFirstLastPara="1" wrap="square" lIns="91425" tIns="91425" rIns="91425" bIns="91425" anchor="t" anchorCtr="0">
            <a:normAutofit fontScale="25000" lnSpcReduction="20000"/>
          </a:bodyPr>
          <a:lstStyle/>
          <a:p>
            <a:pPr marL="0" lvl="0" indent="0">
              <a:spcBef>
                <a:spcPts val="1200"/>
              </a:spcBef>
              <a:buSzPts val="1100"/>
              <a:buFont typeface="Calibri"/>
              <a:buNone/>
            </a:pPr>
            <a:r>
              <a:rPr lang="en-US" sz="4800" b="1" dirty="0">
                <a:sym typeface="Arial"/>
              </a:rPr>
              <a:t>Technology</a:t>
            </a:r>
          </a:p>
          <a:p>
            <a:pPr marL="457200" lvl="1" indent="-228600">
              <a:spcBef>
                <a:spcPts val="1200"/>
              </a:spcBef>
              <a:buSzPct val="130000"/>
              <a:buFont typeface="Calibri" panose="020F0502020204030204" pitchFamily="34" charset="0"/>
              <a:buChar char="•"/>
            </a:pPr>
            <a:r>
              <a:rPr lang="en-US" sz="4000" dirty="0">
                <a:sym typeface="Arial"/>
              </a:rPr>
              <a:t>R &amp; Python (</a:t>
            </a:r>
            <a:r>
              <a:rPr lang="en-US" sz="4000" dirty="0" err="1">
                <a:sym typeface="Arial"/>
              </a:rPr>
              <a:t>Jupyter</a:t>
            </a:r>
            <a:r>
              <a:rPr lang="en-US" sz="4000" dirty="0">
                <a:sym typeface="Arial"/>
              </a:rPr>
              <a:t> Notebook)</a:t>
            </a:r>
          </a:p>
          <a:p>
            <a:pPr marL="0" indent="0">
              <a:spcBef>
                <a:spcPts val="1200"/>
              </a:spcBef>
              <a:buSzPts val="1100"/>
              <a:buNone/>
            </a:pPr>
            <a:r>
              <a:rPr lang="en-US" sz="4800" b="1" dirty="0"/>
              <a:t>Data Exploration</a:t>
            </a:r>
          </a:p>
          <a:p>
            <a:pPr marL="457200" lvl="1" indent="-228600">
              <a:spcBef>
                <a:spcPts val="1200"/>
              </a:spcBef>
              <a:buSzPct val="130000"/>
              <a:buFont typeface="Calibri" panose="020F0502020204030204" pitchFamily="34" charset="0"/>
              <a:buChar char="•"/>
            </a:pPr>
            <a:r>
              <a:rPr lang="en-US" sz="4000" dirty="0"/>
              <a:t>Population &amp; Distribution: 69K observations, 32K records indicated patients who had more than 4 ER visits, 37K with less than 4 ER visits</a:t>
            </a:r>
          </a:p>
          <a:p>
            <a:pPr marL="457200" lvl="1" indent="-228600">
              <a:spcBef>
                <a:spcPts val="1200"/>
              </a:spcBef>
              <a:buSzPct val="130000"/>
              <a:buFont typeface="Calibri" panose="020F0502020204030204" pitchFamily="34" charset="0"/>
              <a:buChar char="•"/>
            </a:pPr>
            <a:r>
              <a:rPr lang="en-US" sz="4000" dirty="0"/>
              <a:t>Target Feature: “More_Than_4_Er_Visits” </a:t>
            </a:r>
          </a:p>
          <a:p>
            <a:pPr marL="0" indent="0">
              <a:spcBef>
                <a:spcPts val="1200"/>
              </a:spcBef>
              <a:buNone/>
            </a:pPr>
            <a:r>
              <a:rPr lang="en-US" sz="4800" b="1" dirty="0"/>
              <a:t>Outlier detection </a:t>
            </a:r>
          </a:p>
          <a:p>
            <a:pPr marL="457200" lvl="1" indent="-228600">
              <a:spcBef>
                <a:spcPts val="1200"/>
              </a:spcBef>
              <a:buSzPct val="130000"/>
              <a:buFont typeface="Calibri" panose="020F0502020204030204" pitchFamily="34" charset="0"/>
              <a:buChar char="•"/>
            </a:pPr>
            <a:r>
              <a:rPr lang="en-US" sz="4000" dirty="0"/>
              <a:t>Z score threshold value was “3” standard deviations</a:t>
            </a:r>
          </a:p>
          <a:p>
            <a:pPr marL="457200" lvl="1" indent="-228600">
              <a:spcBef>
                <a:spcPts val="1200"/>
              </a:spcBef>
              <a:buSzPct val="130000"/>
              <a:buFont typeface="Calibri" panose="020F0502020204030204" pitchFamily="34" charset="0"/>
              <a:buChar char="•"/>
            </a:pPr>
            <a:r>
              <a:rPr lang="en-US" sz="4000" dirty="0"/>
              <a:t>3+ Z score was marked as an outlier and replaced with the median value of that feature</a:t>
            </a:r>
          </a:p>
          <a:p>
            <a:pPr marL="0" indent="0">
              <a:spcBef>
                <a:spcPts val="1200"/>
              </a:spcBef>
              <a:buNone/>
            </a:pPr>
            <a:r>
              <a:rPr lang="en-US" sz="4800" b="1" dirty="0">
                <a:sym typeface="Arial"/>
              </a:rPr>
              <a:t>Handling Null/Missing Values</a:t>
            </a:r>
          </a:p>
          <a:p>
            <a:pPr marL="457200" lvl="1" indent="-228600">
              <a:spcBef>
                <a:spcPts val="1200"/>
              </a:spcBef>
              <a:buSzPct val="130000"/>
              <a:buFont typeface="Calibri" panose="020F0502020204030204" pitchFamily="34" charset="0"/>
              <a:buChar char="•"/>
            </a:pPr>
            <a:r>
              <a:rPr lang="en-US" sz="4000" dirty="0">
                <a:sym typeface="Arial"/>
              </a:rPr>
              <a:t>The dataset contains 20 Numerical features with </a:t>
            </a:r>
            <a:r>
              <a:rPr lang="en-US" sz="4000" dirty="0" err="1">
                <a:sym typeface="Arial"/>
              </a:rPr>
              <a:t>NaN</a:t>
            </a:r>
            <a:r>
              <a:rPr lang="en-US" sz="4000" dirty="0">
                <a:sym typeface="Arial"/>
              </a:rPr>
              <a:t> or missing values</a:t>
            </a:r>
          </a:p>
          <a:p>
            <a:pPr marL="457200" lvl="1" indent="-228600">
              <a:spcBef>
                <a:spcPts val="1200"/>
              </a:spcBef>
              <a:buSzPct val="130000"/>
              <a:buFont typeface="Calibri" panose="020F0502020204030204" pitchFamily="34" charset="0"/>
              <a:buChar char="•"/>
            </a:pPr>
            <a:r>
              <a:rPr lang="en-US" sz="4000" dirty="0" err="1">
                <a:sym typeface="Arial"/>
              </a:rPr>
              <a:t>LabelEncoder</a:t>
            </a:r>
            <a:r>
              <a:rPr lang="en-US" sz="4000" dirty="0">
                <a:sym typeface="Arial"/>
              </a:rPr>
              <a:t> used to transform categorical features into numeric values</a:t>
            </a:r>
          </a:p>
          <a:p>
            <a:pPr marL="457200" lvl="1" indent="-228600">
              <a:spcBef>
                <a:spcPts val="1200"/>
              </a:spcBef>
              <a:buSzPct val="130000"/>
              <a:buFont typeface="Calibri" panose="020F0502020204030204" pitchFamily="34" charset="0"/>
              <a:buChar char="•"/>
            </a:pPr>
            <a:r>
              <a:rPr lang="en-US" sz="4000" dirty="0">
                <a:sym typeface="Arial"/>
              </a:rPr>
              <a:t>11 features with an average 65 null values along with  “</a:t>
            </a:r>
            <a:r>
              <a:rPr lang="en-US" sz="4000" dirty="0" err="1">
                <a:sym typeface="Arial"/>
              </a:rPr>
              <a:t>Member_Months_Pre</a:t>
            </a:r>
            <a:r>
              <a:rPr lang="en-US" sz="4000" dirty="0">
                <a:sym typeface="Arial"/>
              </a:rPr>
              <a:t>” with 2 and “ORCA_SCORE” being highest with 3400 null values, replaced with median values instead of deleting the records completely.</a:t>
            </a:r>
          </a:p>
          <a:p>
            <a:pPr marL="0" indent="0">
              <a:lnSpc>
                <a:spcPct val="120000"/>
              </a:lnSpc>
              <a:spcBef>
                <a:spcPts val="1200"/>
              </a:spcBef>
              <a:spcAft>
                <a:spcPts val="1200"/>
              </a:spcAft>
              <a:buNone/>
            </a:pPr>
            <a:endParaRPr lang="en-US" sz="2400" dirty="0">
              <a:sym typeface="Arial"/>
            </a:endParaRPr>
          </a:p>
          <a:p>
            <a:pPr marL="0" indent="0">
              <a:lnSpc>
                <a:spcPct val="120000"/>
              </a:lnSpc>
              <a:spcBef>
                <a:spcPts val="1200"/>
              </a:spcBef>
              <a:spcAft>
                <a:spcPts val="1200"/>
              </a:spcAft>
              <a:buNone/>
            </a:pPr>
            <a:endParaRPr lang="en-US" sz="2400" dirty="0">
              <a:sym typeface="Arial"/>
            </a:endParaRPr>
          </a:p>
          <a:p>
            <a:pPr marL="0" indent="0">
              <a:lnSpc>
                <a:spcPct val="120000"/>
              </a:lnSpc>
              <a:spcBef>
                <a:spcPts val="1200"/>
              </a:spcBef>
              <a:spcAft>
                <a:spcPts val="1200"/>
              </a:spcAft>
              <a:buNone/>
            </a:pPr>
            <a:endParaRPr lang="en-US" sz="2400" b="1" dirty="0">
              <a:sym typeface="Arial"/>
            </a:endParaRPr>
          </a:p>
          <a:p>
            <a:pPr marL="0" lvl="0" indent="0">
              <a:lnSpc>
                <a:spcPct val="120000"/>
              </a:lnSpc>
              <a:spcBef>
                <a:spcPts val="1200"/>
              </a:spcBef>
              <a:spcAft>
                <a:spcPts val="1200"/>
              </a:spcAft>
              <a:buNone/>
            </a:pPr>
            <a:endParaRPr lang="en-US" sz="2100" dirty="0"/>
          </a:p>
          <a:p>
            <a:pPr marL="0" lvl="0" indent="0">
              <a:lnSpc>
                <a:spcPct val="120000"/>
              </a:lnSpc>
              <a:spcBef>
                <a:spcPts val="1200"/>
              </a:spcBef>
              <a:spcAft>
                <a:spcPts val="1200"/>
              </a:spcAft>
              <a:buNone/>
            </a:pPr>
            <a:endParaRPr lang="en-US" sz="4000" dirty="0"/>
          </a:p>
          <a:p>
            <a:pPr marL="0" lvl="0" indent="0">
              <a:lnSpc>
                <a:spcPct val="120000"/>
              </a:lnSpc>
              <a:spcBef>
                <a:spcPts val="1200"/>
              </a:spcBef>
              <a:spcAft>
                <a:spcPts val="1200"/>
              </a:spcAft>
              <a:buNone/>
            </a:pPr>
            <a:endParaRPr lang="en-US" sz="4000" dirty="0"/>
          </a:p>
          <a:p>
            <a:pPr marL="0" lvl="0" indent="0" algn="l" rtl="0">
              <a:spcBef>
                <a:spcPts val="1200"/>
              </a:spcBef>
              <a:spcAft>
                <a:spcPts val="1200"/>
              </a:spcAft>
              <a:buNone/>
            </a:pPr>
            <a:endParaRPr dirty="0"/>
          </a:p>
        </p:txBody>
      </p:sp>
      <p:pic>
        <p:nvPicPr>
          <p:cNvPr id="3" name="Audio 2">
            <a:hlinkClick r:id="" action="ppaction://media"/>
            <a:extLst>
              <a:ext uri="{FF2B5EF4-FFF2-40B4-BE49-F238E27FC236}">
                <a16:creationId xmlns:a16="http://schemas.microsoft.com/office/drawing/2014/main" id="{621BD363-F97E-A540-98AD-5B07D2CBA80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4069932740"/>
      </p:ext>
    </p:extLst>
  </p:cSld>
  <p:clrMapOvr>
    <a:masterClrMapping/>
  </p:clrMapOvr>
  <mc:AlternateContent xmlns:mc="http://schemas.openxmlformats.org/markup-compatibility/2006" xmlns:p14="http://schemas.microsoft.com/office/powerpoint/2010/main">
    <mc:Choice Requires="p14">
      <p:transition spd="slow" p14:dur="2000" advTm="138800"/>
    </mc:Choice>
    <mc:Fallback xmlns="">
      <p:transition spd="slow" advTm="1388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0"/>
          <p:cNvSpPr txBox="1">
            <a:spLocks noGrp="1"/>
          </p:cNvSpPr>
          <p:nvPr>
            <p:ph type="title"/>
          </p:nvPr>
        </p:nvSpPr>
        <p:spPr>
          <a:xfrm>
            <a:off x="273110" y="251890"/>
            <a:ext cx="7505700" cy="66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Methods</a:t>
            </a:r>
            <a:endParaRPr dirty="0"/>
          </a:p>
        </p:txBody>
      </p:sp>
      <p:sp>
        <p:nvSpPr>
          <p:cNvPr id="171" name="Google Shape;171;p20"/>
          <p:cNvSpPr txBox="1">
            <a:spLocks noGrp="1"/>
          </p:cNvSpPr>
          <p:nvPr>
            <p:ph type="body" idx="1"/>
          </p:nvPr>
        </p:nvSpPr>
        <p:spPr>
          <a:xfrm>
            <a:off x="342448" y="619214"/>
            <a:ext cx="8525002" cy="4258854"/>
          </a:xfrm>
          <a:prstGeom prst="rect">
            <a:avLst/>
          </a:prstGeom>
        </p:spPr>
        <p:txBody>
          <a:bodyPr spcFirstLastPara="1" wrap="square" lIns="91425" tIns="91425" rIns="91425" bIns="91425" anchor="t" anchorCtr="0">
            <a:normAutofit fontScale="25000" lnSpcReduction="20000"/>
          </a:bodyPr>
          <a:lstStyle/>
          <a:p>
            <a:pPr marL="0" lvl="0" indent="0">
              <a:lnSpc>
                <a:spcPct val="170000"/>
              </a:lnSpc>
              <a:buNone/>
            </a:pPr>
            <a:r>
              <a:rPr lang="en-US" sz="4800" b="1" dirty="0"/>
              <a:t>Feature selection</a:t>
            </a:r>
          </a:p>
          <a:p>
            <a:pPr indent="-228600" algn="just">
              <a:spcBef>
                <a:spcPts val="1200"/>
              </a:spcBef>
              <a:buSzPct val="130000"/>
            </a:pPr>
            <a:r>
              <a:rPr lang="en-US" sz="3600" dirty="0"/>
              <a:t>Considered “correlation” to identify most suitable features for modeling. </a:t>
            </a:r>
          </a:p>
          <a:p>
            <a:pPr indent="-228600" algn="just">
              <a:spcBef>
                <a:spcPts val="1200"/>
              </a:spcBef>
              <a:buSzPct val="130000"/>
            </a:pPr>
            <a:r>
              <a:rPr lang="en-US" sz="3600" dirty="0"/>
              <a:t>37 top correlated features into consideration with scores starting from -0.27 to 0.56</a:t>
            </a:r>
          </a:p>
          <a:p>
            <a:pPr marL="0" indent="0">
              <a:lnSpc>
                <a:spcPct val="170000"/>
              </a:lnSpc>
              <a:buNone/>
            </a:pPr>
            <a:r>
              <a:rPr lang="en-US" sz="4800" b="1" dirty="0"/>
              <a:t>Model Preparation</a:t>
            </a:r>
          </a:p>
          <a:p>
            <a:pPr lvl="0" indent="-228600" algn="just">
              <a:spcBef>
                <a:spcPts val="1200"/>
              </a:spcBef>
              <a:buSzPct val="130000"/>
            </a:pPr>
            <a:r>
              <a:rPr lang="en-US" sz="3600" dirty="0"/>
              <a:t>Model preparation was done with “More than 4 Er” being a target variable </a:t>
            </a:r>
          </a:p>
          <a:p>
            <a:pPr marL="228600" lvl="0" indent="0" algn="just">
              <a:spcBef>
                <a:spcPts val="1200"/>
              </a:spcBef>
              <a:buSzPct val="130000"/>
              <a:buNone/>
            </a:pPr>
            <a:r>
              <a:rPr lang="en-US" sz="3600" dirty="0"/>
              <a:t>        and the remaining 36 being independent features. </a:t>
            </a:r>
          </a:p>
          <a:p>
            <a:pPr lvl="0" indent="-228600" algn="just">
              <a:spcBef>
                <a:spcPts val="1200"/>
              </a:spcBef>
              <a:buSzPct val="130000"/>
            </a:pPr>
            <a:r>
              <a:rPr lang="en-US" sz="3600" dirty="0"/>
              <a:t>The entire dataset had previously been converted in numeric format during </a:t>
            </a:r>
          </a:p>
          <a:p>
            <a:pPr marL="228600" lvl="0" indent="0" algn="just">
              <a:spcBef>
                <a:spcPts val="1200"/>
              </a:spcBef>
              <a:buSzPct val="130000"/>
              <a:buNone/>
            </a:pPr>
            <a:r>
              <a:rPr lang="en-US" sz="3600" dirty="0"/>
              <a:t>        preprocessing using Label Encoder and was ready for modeling.</a:t>
            </a:r>
          </a:p>
          <a:p>
            <a:pPr marL="0" indent="0">
              <a:lnSpc>
                <a:spcPct val="170000"/>
              </a:lnSpc>
              <a:buNone/>
            </a:pPr>
            <a:r>
              <a:rPr lang="en-US" sz="4800" b="1" dirty="0"/>
              <a:t>Logistic Regression</a:t>
            </a:r>
          </a:p>
          <a:p>
            <a:pPr indent="-228600" algn="just">
              <a:spcBef>
                <a:spcPts val="1200"/>
              </a:spcBef>
              <a:buSzPct val="130000"/>
            </a:pPr>
            <a:r>
              <a:rPr lang="en-US" sz="3600" dirty="0"/>
              <a:t>The problem statement is focused on predicting whether a patient will either have 4 or more visits to an ER or not. </a:t>
            </a:r>
          </a:p>
          <a:p>
            <a:pPr indent="-228600" algn="just">
              <a:spcBef>
                <a:spcPts val="1200"/>
              </a:spcBef>
              <a:buSzPct val="130000"/>
            </a:pPr>
            <a:r>
              <a:rPr lang="en-US" sz="3600" dirty="0"/>
              <a:t>As this is a binary outcome, a Logistic Regression algorithm was chosen for modeling</a:t>
            </a:r>
          </a:p>
          <a:p>
            <a:pPr marL="0" lvl="0" indent="0">
              <a:lnSpc>
                <a:spcPct val="170000"/>
              </a:lnSpc>
              <a:buNone/>
            </a:pPr>
            <a:r>
              <a:rPr lang="en-US" sz="4800" b="1" dirty="0"/>
              <a:t>Revisiting Model</a:t>
            </a:r>
          </a:p>
          <a:p>
            <a:pPr indent="-228600" algn="just">
              <a:spcBef>
                <a:spcPts val="1200"/>
              </a:spcBef>
              <a:buSzPct val="130000"/>
            </a:pPr>
            <a:r>
              <a:rPr lang="en-US" sz="3600" dirty="0"/>
              <a:t>After running the defined model with 100% population, a summary of the model output was used to further fine tune based on p-Value score. Two features: </a:t>
            </a:r>
            <a:r>
              <a:rPr lang="en-US" sz="3600" dirty="0" err="1"/>
              <a:t>Country_Clean</a:t>
            </a:r>
            <a:r>
              <a:rPr lang="en-US" sz="3600" dirty="0"/>
              <a:t> &amp; </a:t>
            </a:r>
            <a:r>
              <a:rPr lang="en-US" sz="3600" dirty="0" err="1"/>
              <a:t>Reg_Region_Desc</a:t>
            </a:r>
            <a:r>
              <a:rPr lang="en-US" sz="3600" dirty="0"/>
              <a:t> were removed from feature list due to significantly higher </a:t>
            </a:r>
            <a:r>
              <a:rPr lang="en-US" sz="3600" dirty="0" err="1"/>
              <a:t>p_value</a:t>
            </a:r>
            <a:r>
              <a:rPr lang="en-US" sz="3600" dirty="0"/>
              <a:t> score.</a:t>
            </a:r>
          </a:p>
          <a:p>
            <a:pPr marL="0" lvl="0" indent="0">
              <a:lnSpc>
                <a:spcPct val="120000"/>
              </a:lnSpc>
              <a:spcBef>
                <a:spcPts val="1200"/>
              </a:spcBef>
              <a:spcAft>
                <a:spcPts val="1200"/>
              </a:spcAft>
              <a:buNone/>
            </a:pPr>
            <a:endParaRPr lang="en-US" sz="4000" dirty="0"/>
          </a:p>
          <a:p>
            <a:pPr marL="0" lvl="0" indent="0">
              <a:lnSpc>
                <a:spcPct val="120000"/>
              </a:lnSpc>
              <a:spcBef>
                <a:spcPts val="1200"/>
              </a:spcBef>
              <a:spcAft>
                <a:spcPts val="1200"/>
              </a:spcAft>
              <a:buNone/>
            </a:pPr>
            <a:endParaRPr lang="en-US" sz="4000" dirty="0"/>
          </a:p>
          <a:p>
            <a:pPr marL="0" lvl="0" indent="0" algn="l" rtl="0">
              <a:spcBef>
                <a:spcPts val="1200"/>
              </a:spcBef>
              <a:spcAft>
                <a:spcPts val="1200"/>
              </a:spcAft>
              <a:buNone/>
            </a:pPr>
            <a:endParaRPr dirty="0"/>
          </a:p>
        </p:txBody>
      </p:sp>
      <p:pic>
        <p:nvPicPr>
          <p:cNvPr id="3" name="Audio 2">
            <a:hlinkClick r:id="" action="ppaction://media"/>
            <a:extLst>
              <a:ext uri="{FF2B5EF4-FFF2-40B4-BE49-F238E27FC236}">
                <a16:creationId xmlns:a16="http://schemas.microsoft.com/office/drawing/2014/main" id="{4472F8D7-A108-E14D-B728-510E13910A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pic>
        <p:nvPicPr>
          <p:cNvPr id="2" name="Picture 2">
            <a:extLst>
              <a:ext uri="{FF2B5EF4-FFF2-40B4-BE49-F238E27FC236}">
                <a16:creationId xmlns:a16="http://schemas.microsoft.com/office/drawing/2014/main" id="{9F14D3C3-2E3D-427F-865C-89503BFA940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884147" y="265432"/>
            <a:ext cx="3749489" cy="31120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5330209"/>
      </p:ext>
    </p:extLst>
  </p:cSld>
  <p:clrMapOvr>
    <a:masterClrMapping/>
  </p:clrMapOvr>
  <mc:AlternateContent xmlns:mc="http://schemas.openxmlformats.org/markup-compatibility/2006" xmlns:p14="http://schemas.microsoft.com/office/powerpoint/2010/main">
    <mc:Choice Requires="p14">
      <p:transition spd="slow" p14:dur="2000" advTm="134079"/>
    </mc:Choice>
    <mc:Fallback xmlns="">
      <p:transition spd="slow" advTm="134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10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1"/>
          <p:cNvSpPr txBox="1">
            <a:spLocks noGrp="1"/>
          </p:cNvSpPr>
          <p:nvPr>
            <p:ph type="title"/>
          </p:nvPr>
        </p:nvSpPr>
        <p:spPr>
          <a:xfrm>
            <a:off x="450800" y="396614"/>
            <a:ext cx="7505700" cy="66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Results</a:t>
            </a:r>
            <a:endParaRPr dirty="0"/>
          </a:p>
        </p:txBody>
      </p:sp>
      <p:pic>
        <p:nvPicPr>
          <p:cNvPr id="13" name="Picture 12" descr="Chart, treemap chart&#10;&#10;Description automatically generated">
            <a:extLst>
              <a:ext uri="{FF2B5EF4-FFF2-40B4-BE49-F238E27FC236}">
                <a16:creationId xmlns:a16="http://schemas.microsoft.com/office/drawing/2014/main" id="{D1DFEDB4-7334-2940-B91F-7E6325D3B2D9}"/>
              </a:ext>
            </a:extLst>
          </p:cNvPr>
          <p:cNvPicPr>
            <a:picLocks noChangeAspect="1"/>
          </p:cNvPicPr>
          <p:nvPr/>
        </p:nvPicPr>
        <p:blipFill>
          <a:blip r:embed="rId5"/>
          <a:stretch>
            <a:fillRect/>
          </a:stretch>
        </p:blipFill>
        <p:spPr>
          <a:xfrm>
            <a:off x="4714453" y="2540868"/>
            <a:ext cx="4221125" cy="2362256"/>
          </a:xfrm>
          <a:prstGeom prst="rect">
            <a:avLst/>
          </a:prstGeom>
        </p:spPr>
      </p:pic>
      <p:sp>
        <p:nvSpPr>
          <p:cNvPr id="17" name="TextBox 16">
            <a:extLst>
              <a:ext uri="{FF2B5EF4-FFF2-40B4-BE49-F238E27FC236}">
                <a16:creationId xmlns:a16="http://schemas.microsoft.com/office/drawing/2014/main" id="{3F141068-9FE1-924A-9C8F-B4074DE840F2}"/>
              </a:ext>
            </a:extLst>
          </p:cNvPr>
          <p:cNvSpPr txBox="1"/>
          <p:nvPr/>
        </p:nvSpPr>
        <p:spPr>
          <a:xfrm>
            <a:off x="450800" y="939348"/>
            <a:ext cx="4768850" cy="4201150"/>
          </a:xfrm>
          <a:prstGeom prst="rect">
            <a:avLst/>
          </a:prstGeom>
          <a:noFill/>
        </p:spPr>
        <p:txBody>
          <a:bodyPr wrap="square">
            <a:spAutoFit/>
          </a:bodyPr>
          <a:lstStyle/>
          <a:p>
            <a:pPr marL="0" lvl="0" indent="0" algn="l" rtl="0">
              <a:spcBef>
                <a:spcPts val="1200"/>
              </a:spcBef>
              <a:spcAft>
                <a:spcPts val="0"/>
              </a:spcAft>
              <a:buNone/>
            </a:pPr>
            <a:r>
              <a:rPr lang="en-US" sz="1100" b="1" dirty="0">
                <a:solidFill>
                  <a:schemeClr val="bg2"/>
                </a:solidFill>
                <a:latin typeface="Calibri" panose="020F0502020204030204" pitchFamily="34" charset="0"/>
                <a:cs typeface="Calibri" panose="020F0502020204030204" pitchFamily="34" charset="0"/>
              </a:rPr>
              <a:t>Confusion Matrix </a:t>
            </a:r>
            <a:r>
              <a:rPr lang="en-US" sz="1100" dirty="0">
                <a:solidFill>
                  <a:schemeClr val="bg2"/>
                </a:solidFill>
                <a:latin typeface="Calibri" panose="020F0502020204030204" pitchFamily="34" charset="0"/>
                <a:cs typeface="Calibri" panose="020F0502020204030204" pitchFamily="34" charset="0"/>
              </a:rPr>
              <a:t>and </a:t>
            </a:r>
            <a:r>
              <a:rPr lang="en-US" sz="1100" b="1" dirty="0">
                <a:solidFill>
                  <a:schemeClr val="bg2"/>
                </a:solidFill>
                <a:latin typeface="Calibri" panose="020F0502020204030204" pitchFamily="34" charset="0"/>
                <a:cs typeface="Calibri" panose="020F0502020204030204" pitchFamily="34" charset="0"/>
              </a:rPr>
              <a:t>Classification Report </a:t>
            </a:r>
            <a:r>
              <a:rPr lang="en-US" sz="1100" dirty="0">
                <a:solidFill>
                  <a:schemeClr val="bg2"/>
                </a:solidFill>
                <a:latin typeface="Calibri" panose="020F0502020204030204" pitchFamily="34" charset="0"/>
                <a:cs typeface="Calibri" panose="020F0502020204030204" pitchFamily="34" charset="0"/>
              </a:rPr>
              <a:t>used to conclude the exercise </a:t>
            </a:r>
          </a:p>
          <a:p>
            <a:pPr marL="171450" lvl="0" indent="-171450" algn="l" rtl="0">
              <a:spcBef>
                <a:spcPts val="1200"/>
              </a:spcBef>
              <a:spcAft>
                <a:spcPts val="0"/>
              </a:spcAft>
              <a:buClr>
                <a:schemeClr val="bg2"/>
              </a:buClr>
              <a:buSzPct val="130000"/>
              <a:buFont typeface="Arial" panose="020B0604020202020204" pitchFamily="34" charset="0"/>
              <a:buChar char="•"/>
            </a:pPr>
            <a:r>
              <a:rPr lang="en-US" sz="1100" dirty="0">
                <a:solidFill>
                  <a:schemeClr val="bg2"/>
                </a:solidFill>
                <a:latin typeface="Calibri" panose="020F0502020204030204" pitchFamily="34" charset="0"/>
                <a:cs typeface="Calibri" panose="020F0502020204030204" pitchFamily="34" charset="0"/>
              </a:rPr>
              <a:t>We have True positive and True negative combined </a:t>
            </a:r>
            <a:r>
              <a:rPr lang="en-US" sz="1100" b="1" dirty="0">
                <a:solidFill>
                  <a:schemeClr val="bg2"/>
                </a:solidFill>
                <a:latin typeface="Calibri" panose="020F0502020204030204" pitchFamily="34" charset="0"/>
                <a:cs typeface="Calibri" panose="020F0502020204030204" pitchFamily="34" charset="0"/>
              </a:rPr>
              <a:t>17918</a:t>
            </a:r>
            <a:r>
              <a:rPr lang="en-US" sz="1100" dirty="0">
                <a:solidFill>
                  <a:schemeClr val="bg2"/>
                </a:solidFill>
                <a:latin typeface="Calibri" panose="020F0502020204030204" pitchFamily="34" charset="0"/>
                <a:cs typeface="Calibri" panose="020F0502020204030204" pitchFamily="34" charset="0"/>
              </a:rPr>
              <a:t> versus </a:t>
            </a:r>
            <a:r>
              <a:rPr lang="en-US" sz="1100" b="1" dirty="0">
                <a:solidFill>
                  <a:schemeClr val="bg2"/>
                </a:solidFill>
                <a:latin typeface="Calibri" panose="020F0502020204030204" pitchFamily="34" charset="0"/>
                <a:cs typeface="Calibri" panose="020F0502020204030204" pitchFamily="34" charset="0"/>
              </a:rPr>
              <a:t>2782</a:t>
            </a:r>
            <a:r>
              <a:rPr lang="en-US" sz="1100" dirty="0">
                <a:solidFill>
                  <a:schemeClr val="bg2"/>
                </a:solidFill>
                <a:latin typeface="Calibri" panose="020F0502020204030204" pitchFamily="34" charset="0"/>
                <a:cs typeface="Calibri" panose="020F0502020204030204" pitchFamily="34" charset="0"/>
              </a:rPr>
              <a:t> being False positive and false negative on </a:t>
            </a:r>
            <a:r>
              <a:rPr lang="en-US" sz="1100" b="1" dirty="0">
                <a:solidFill>
                  <a:schemeClr val="bg2"/>
                </a:solidFill>
                <a:latin typeface="Calibri" panose="020F0502020204030204" pitchFamily="34" charset="0"/>
                <a:cs typeface="Calibri" panose="020F0502020204030204" pitchFamily="34" charset="0"/>
              </a:rPr>
              <a:t>20700</a:t>
            </a:r>
            <a:r>
              <a:rPr lang="en-US" sz="1100" dirty="0">
                <a:solidFill>
                  <a:schemeClr val="bg2"/>
                </a:solidFill>
                <a:latin typeface="Calibri" panose="020F0502020204030204" pitchFamily="34" charset="0"/>
                <a:cs typeface="Calibri" panose="020F0502020204030204" pitchFamily="34" charset="0"/>
              </a:rPr>
              <a:t> test observation.</a:t>
            </a:r>
          </a:p>
          <a:p>
            <a:pPr lvl="0">
              <a:lnSpc>
                <a:spcPct val="200000"/>
              </a:lnSpc>
              <a:buClr>
                <a:schemeClr val="dk1"/>
              </a:buClr>
              <a:buSzPts val="1100"/>
            </a:pPr>
            <a:endParaRPr lang="en-US" sz="1100" b="1" dirty="0">
              <a:solidFill>
                <a:schemeClr val="bg2"/>
              </a:solidFill>
              <a:latin typeface="Calibri" panose="020F0502020204030204" pitchFamily="34" charset="0"/>
              <a:cs typeface="Calibri" panose="020F0502020204030204" pitchFamily="34" charset="0"/>
            </a:endParaRPr>
          </a:p>
          <a:p>
            <a:pPr lvl="0">
              <a:lnSpc>
                <a:spcPct val="200000"/>
              </a:lnSpc>
              <a:buClr>
                <a:schemeClr val="dk1"/>
              </a:buClr>
              <a:buSzPts val="1100"/>
            </a:pPr>
            <a:r>
              <a:rPr lang="en-US" sz="1100" b="1" dirty="0">
                <a:solidFill>
                  <a:schemeClr val="bg2"/>
                </a:solidFill>
                <a:latin typeface="Calibri" panose="020F0502020204030204" pitchFamily="34" charset="0"/>
                <a:cs typeface="Calibri" panose="020F0502020204030204" pitchFamily="34" charset="0"/>
              </a:rPr>
              <a:t>Accuracy</a:t>
            </a:r>
          </a:p>
          <a:p>
            <a:pPr lvl="0">
              <a:lnSpc>
                <a:spcPct val="200000"/>
              </a:lnSpc>
            </a:pPr>
            <a:r>
              <a:rPr lang="en-US" sz="1100" dirty="0">
                <a:solidFill>
                  <a:schemeClr val="bg2"/>
                </a:solidFill>
                <a:latin typeface="Calibri" panose="020F0502020204030204" pitchFamily="34" charset="0"/>
                <a:cs typeface="Calibri" panose="020F0502020204030204" pitchFamily="34" charset="0"/>
              </a:rPr>
              <a:t>Logistic Regression Testing and Training</a:t>
            </a:r>
          </a:p>
          <a:p>
            <a:pPr marL="171450" lvl="0" indent="-171450">
              <a:lnSpc>
                <a:spcPct val="200000"/>
              </a:lnSpc>
              <a:buClr>
                <a:schemeClr val="bg2"/>
              </a:buClr>
              <a:buSzPct val="130000"/>
              <a:buFont typeface="Arial" panose="020B0604020202020204" pitchFamily="34" charset="0"/>
              <a:buChar char="•"/>
            </a:pPr>
            <a:r>
              <a:rPr lang="en-US" sz="1100" dirty="0">
                <a:solidFill>
                  <a:schemeClr val="bg2"/>
                </a:solidFill>
                <a:latin typeface="Calibri" panose="020F0502020204030204" pitchFamily="34" charset="0"/>
                <a:cs typeface="Calibri" panose="020F0502020204030204" pitchFamily="34" charset="0"/>
              </a:rPr>
              <a:t>30% of initial dataset was set aside to serve as the testing sample </a:t>
            </a:r>
          </a:p>
          <a:p>
            <a:pPr marL="171450" lvl="0" indent="-171450">
              <a:lnSpc>
                <a:spcPct val="200000"/>
              </a:lnSpc>
              <a:buClr>
                <a:schemeClr val="bg2"/>
              </a:buClr>
              <a:buSzPct val="130000"/>
              <a:buFont typeface="Arial" panose="020B0604020202020204" pitchFamily="34" charset="0"/>
              <a:buChar char="•"/>
            </a:pPr>
            <a:r>
              <a:rPr lang="en-US" sz="1100" dirty="0">
                <a:solidFill>
                  <a:schemeClr val="bg2"/>
                </a:solidFill>
                <a:latin typeface="Calibri" panose="020F0502020204030204" pitchFamily="34" charset="0"/>
                <a:cs typeface="Calibri" panose="020F0502020204030204" pitchFamily="34" charset="0"/>
              </a:rPr>
              <a:t>Remaining 70% of the dataset was used for training purposes. </a:t>
            </a:r>
          </a:p>
          <a:p>
            <a:pPr lvl="0">
              <a:lnSpc>
                <a:spcPct val="200000"/>
              </a:lnSpc>
            </a:pPr>
            <a:endParaRPr lang="en-US" sz="1100" dirty="0">
              <a:solidFill>
                <a:schemeClr val="bg2"/>
              </a:solidFill>
              <a:latin typeface="Calibri" panose="020F0502020204030204" pitchFamily="34" charset="0"/>
              <a:cs typeface="Calibri" panose="020F0502020204030204" pitchFamily="34" charset="0"/>
            </a:endParaRPr>
          </a:p>
          <a:p>
            <a:pPr lvl="0">
              <a:lnSpc>
                <a:spcPct val="200000"/>
              </a:lnSpc>
            </a:pPr>
            <a:r>
              <a:rPr lang="en-US" sz="1100" dirty="0">
                <a:solidFill>
                  <a:schemeClr val="bg2"/>
                </a:solidFill>
                <a:latin typeface="Calibri" panose="020F0502020204030204" pitchFamily="34" charset="0"/>
                <a:cs typeface="Calibri" panose="020F0502020204030204" pitchFamily="34" charset="0"/>
              </a:rPr>
              <a:t>All iterations of the Logistic Regression based on the attributes and methods documented above showed </a:t>
            </a:r>
            <a:r>
              <a:rPr lang="en-US" sz="1100" b="1" dirty="0">
                <a:solidFill>
                  <a:schemeClr val="bg2"/>
                </a:solidFill>
                <a:latin typeface="Calibri" panose="020F0502020204030204" pitchFamily="34" charset="0"/>
                <a:cs typeface="Calibri" panose="020F0502020204030204" pitchFamily="34" charset="0"/>
              </a:rPr>
              <a:t>87% accuracy.</a:t>
            </a:r>
          </a:p>
          <a:p>
            <a:pPr marL="0" lvl="0" indent="0" algn="l" rtl="0">
              <a:spcBef>
                <a:spcPts val="1200"/>
              </a:spcBef>
              <a:spcAft>
                <a:spcPts val="0"/>
              </a:spcAft>
              <a:buNone/>
            </a:pPr>
            <a:endParaRPr lang="en-US" dirty="0"/>
          </a:p>
          <a:p>
            <a:pPr marL="0" lvl="0" indent="0" algn="l" rtl="0">
              <a:spcBef>
                <a:spcPts val="1200"/>
              </a:spcBef>
              <a:spcAft>
                <a:spcPts val="0"/>
              </a:spcAft>
              <a:buNone/>
            </a:pPr>
            <a:endParaRPr lang="en-US" dirty="0"/>
          </a:p>
        </p:txBody>
      </p:sp>
      <p:pic>
        <p:nvPicPr>
          <p:cNvPr id="6" name="Picture 5" descr="Table&#10;&#10;Description automatically generated">
            <a:extLst>
              <a:ext uri="{FF2B5EF4-FFF2-40B4-BE49-F238E27FC236}">
                <a16:creationId xmlns:a16="http://schemas.microsoft.com/office/drawing/2014/main" id="{D619FCD5-1695-DF4E-8CB8-ED0B0DB99A17}"/>
              </a:ext>
            </a:extLst>
          </p:cNvPr>
          <p:cNvPicPr>
            <a:picLocks noChangeAspect="1"/>
          </p:cNvPicPr>
          <p:nvPr/>
        </p:nvPicPr>
        <p:blipFill>
          <a:blip r:embed="rId6"/>
          <a:stretch>
            <a:fillRect/>
          </a:stretch>
        </p:blipFill>
        <p:spPr>
          <a:xfrm>
            <a:off x="5163628" y="653292"/>
            <a:ext cx="3771950" cy="1505836"/>
          </a:xfrm>
          <a:prstGeom prst="rect">
            <a:avLst/>
          </a:prstGeom>
        </p:spPr>
      </p:pic>
      <p:pic>
        <p:nvPicPr>
          <p:cNvPr id="3" name="Audio 2">
            <a:hlinkClick r:id="" action="ppaction://media"/>
            <a:extLst>
              <a:ext uri="{FF2B5EF4-FFF2-40B4-BE49-F238E27FC236}">
                <a16:creationId xmlns:a16="http://schemas.microsoft.com/office/drawing/2014/main" id="{376116C6-AF26-374C-8E73-6676BC75698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978716237"/>
      </p:ext>
    </p:extLst>
  </p:cSld>
  <p:clrMapOvr>
    <a:masterClrMapping/>
  </p:clrMapOvr>
  <mc:AlternateContent xmlns:mc="http://schemas.openxmlformats.org/markup-compatibility/2006" xmlns:p14="http://schemas.microsoft.com/office/powerpoint/2010/main">
    <mc:Choice Requires="p14">
      <p:transition spd="slow" p14:dur="2000" advTm="46941"/>
    </mc:Choice>
    <mc:Fallback xmlns="">
      <p:transition spd="slow" advTm="46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0"/>
          <p:cNvSpPr txBox="1">
            <a:spLocks noGrp="1"/>
          </p:cNvSpPr>
          <p:nvPr>
            <p:ph type="title"/>
          </p:nvPr>
        </p:nvSpPr>
        <p:spPr>
          <a:xfrm>
            <a:off x="286250" y="254422"/>
            <a:ext cx="7505700" cy="66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 dirty="0"/>
              <a:t>Deployment</a:t>
            </a:r>
            <a:endParaRPr dirty="0"/>
          </a:p>
        </p:txBody>
      </p:sp>
      <p:sp>
        <p:nvSpPr>
          <p:cNvPr id="179" name="Google Shape;179;p10"/>
          <p:cNvSpPr txBox="1"/>
          <p:nvPr/>
        </p:nvSpPr>
        <p:spPr>
          <a:xfrm>
            <a:off x="286247" y="923731"/>
            <a:ext cx="8380675" cy="3736367"/>
          </a:xfrm>
          <a:prstGeom prst="rect">
            <a:avLst/>
          </a:prstGeom>
          <a:noFill/>
          <a:ln>
            <a:noFill/>
          </a:ln>
        </p:spPr>
        <p:txBody>
          <a:bodyPr spcFirstLastPara="1" wrap="square" lIns="91425" tIns="45700" rIns="91425" bIns="45700" anchor="t" anchorCtr="0">
            <a:spAutoFit/>
          </a:bodyPr>
          <a:lstStyle/>
          <a:p>
            <a:pPr marL="0" lvl="0" indent="0">
              <a:lnSpc>
                <a:spcPct val="95000"/>
              </a:lnSpc>
              <a:spcBef>
                <a:spcPts val="1200"/>
              </a:spcBef>
              <a:buClr>
                <a:schemeClr val="dk2"/>
              </a:buClr>
              <a:buSzPts val="1100"/>
              <a:buFont typeface="Calibri"/>
              <a:buNone/>
            </a:pPr>
            <a:r>
              <a:rPr lang="en-US" sz="1600" b="1" dirty="0">
                <a:solidFill>
                  <a:schemeClr val="dk2"/>
                </a:solidFill>
                <a:latin typeface="Calibri"/>
                <a:cs typeface="Calibri"/>
                <a:sym typeface="Calibri"/>
              </a:rPr>
              <a:t>Using the Model:</a:t>
            </a:r>
          </a:p>
          <a:p>
            <a:pPr marL="742950" lvl="2" indent="-285750">
              <a:lnSpc>
                <a:spcPct val="95000"/>
              </a:lnSpc>
              <a:spcBef>
                <a:spcPts val="1200"/>
              </a:spcBef>
              <a:buClr>
                <a:schemeClr val="dk2"/>
              </a:buClr>
              <a:buSzPct val="129999"/>
              <a:buFont typeface="Calibri"/>
              <a:buChar char="●"/>
            </a:pPr>
            <a:r>
              <a:rPr lang="en-US" dirty="0">
                <a:solidFill>
                  <a:schemeClr val="dk2"/>
                </a:solidFill>
                <a:latin typeface="Calibri"/>
                <a:cs typeface="Calibri"/>
                <a:sym typeface="Calibri"/>
              </a:rPr>
              <a:t>Healthcare professional involvement</a:t>
            </a:r>
          </a:p>
          <a:p>
            <a:pPr marL="742950" lvl="2" indent="-285750">
              <a:lnSpc>
                <a:spcPct val="95000"/>
              </a:lnSpc>
              <a:spcBef>
                <a:spcPts val="1200"/>
              </a:spcBef>
              <a:buClr>
                <a:schemeClr val="dk2"/>
              </a:buClr>
              <a:buSzPct val="129999"/>
              <a:buFont typeface="Calibri"/>
              <a:buChar char="●"/>
            </a:pPr>
            <a:r>
              <a:rPr lang="en-US" dirty="0">
                <a:solidFill>
                  <a:schemeClr val="dk2"/>
                </a:solidFill>
                <a:latin typeface="Calibri"/>
                <a:cs typeface="Calibri"/>
                <a:sym typeface="Calibri"/>
              </a:rPr>
              <a:t>Level of care</a:t>
            </a:r>
          </a:p>
          <a:p>
            <a:pPr marL="742950" lvl="2" indent="-285750">
              <a:lnSpc>
                <a:spcPct val="95000"/>
              </a:lnSpc>
              <a:spcBef>
                <a:spcPts val="1200"/>
              </a:spcBef>
              <a:buClr>
                <a:schemeClr val="dk2"/>
              </a:buClr>
              <a:buSzPct val="129999"/>
              <a:buFont typeface="Calibri"/>
              <a:buChar char="●"/>
            </a:pPr>
            <a:r>
              <a:rPr lang="en-US" dirty="0">
                <a:solidFill>
                  <a:schemeClr val="dk2"/>
                </a:solidFill>
                <a:latin typeface="Calibri"/>
                <a:cs typeface="Calibri"/>
                <a:sym typeface="Calibri"/>
              </a:rPr>
              <a:t>Remediation steps</a:t>
            </a:r>
          </a:p>
          <a:p>
            <a:pPr marL="742950" lvl="2" indent="-285750">
              <a:lnSpc>
                <a:spcPct val="95000"/>
              </a:lnSpc>
              <a:spcBef>
                <a:spcPts val="1200"/>
              </a:spcBef>
              <a:buClr>
                <a:schemeClr val="dk2"/>
              </a:buClr>
              <a:buSzPct val="129999"/>
              <a:buFont typeface="Calibri"/>
              <a:buChar char="●"/>
            </a:pPr>
            <a:r>
              <a:rPr lang="en-US" dirty="0">
                <a:solidFill>
                  <a:schemeClr val="dk2"/>
                </a:solidFill>
                <a:latin typeface="Calibri"/>
                <a:cs typeface="Calibri"/>
                <a:sym typeface="Calibri"/>
              </a:rPr>
              <a:t>Reduction of repeat visits</a:t>
            </a:r>
          </a:p>
          <a:p>
            <a:pPr marL="742950" lvl="2" indent="-285750">
              <a:lnSpc>
                <a:spcPct val="95000"/>
              </a:lnSpc>
              <a:spcBef>
                <a:spcPts val="1200"/>
              </a:spcBef>
              <a:buClr>
                <a:schemeClr val="dk2"/>
              </a:buClr>
              <a:buSzPct val="129999"/>
              <a:buFont typeface="Calibri"/>
              <a:buChar char="●"/>
            </a:pPr>
            <a:r>
              <a:rPr lang="en-US" dirty="0">
                <a:solidFill>
                  <a:schemeClr val="dk2"/>
                </a:solidFill>
                <a:latin typeface="Calibri"/>
                <a:cs typeface="Calibri"/>
                <a:sym typeface="Calibri"/>
              </a:rPr>
              <a:t>Potential limitations</a:t>
            </a:r>
          </a:p>
          <a:p>
            <a:pPr marL="0" lvl="0" indent="0">
              <a:lnSpc>
                <a:spcPct val="95000"/>
              </a:lnSpc>
              <a:spcBef>
                <a:spcPts val="1200"/>
              </a:spcBef>
              <a:buClr>
                <a:schemeClr val="dk2"/>
              </a:buClr>
              <a:buSzPts val="1100"/>
              <a:buFont typeface="Calibri"/>
              <a:buNone/>
            </a:pPr>
            <a:r>
              <a:rPr lang="en-US" sz="1600" b="1" dirty="0">
                <a:solidFill>
                  <a:schemeClr val="dk2"/>
                </a:solidFill>
                <a:latin typeface="Calibri"/>
                <a:cs typeface="Calibri"/>
                <a:sym typeface="Calibri"/>
              </a:rPr>
              <a:t>Model Monitoring:</a:t>
            </a:r>
          </a:p>
          <a:p>
            <a:pPr marL="742950" lvl="2" indent="-285750">
              <a:lnSpc>
                <a:spcPct val="95000"/>
              </a:lnSpc>
              <a:spcBef>
                <a:spcPts val="1200"/>
              </a:spcBef>
              <a:buClr>
                <a:schemeClr val="dk2"/>
              </a:buClr>
              <a:buSzPct val="129999"/>
              <a:buFont typeface="Calibri"/>
              <a:buChar char="●"/>
            </a:pPr>
            <a:r>
              <a:rPr lang="en-US" dirty="0">
                <a:solidFill>
                  <a:schemeClr val="dk2"/>
                </a:solidFill>
                <a:latin typeface="Calibri"/>
                <a:cs typeface="Calibri"/>
                <a:sym typeface="Calibri"/>
              </a:rPr>
              <a:t>Ongoing performance monitoring needed</a:t>
            </a:r>
          </a:p>
          <a:p>
            <a:pPr marL="742950" lvl="2" indent="-285750">
              <a:lnSpc>
                <a:spcPct val="95000"/>
              </a:lnSpc>
              <a:spcBef>
                <a:spcPts val="1200"/>
              </a:spcBef>
              <a:buClr>
                <a:schemeClr val="dk2"/>
              </a:buClr>
              <a:buSzPct val="129999"/>
              <a:buFont typeface="Calibri"/>
              <a:buChar char="●"/>
            </a:pPr>
            <a:r>
              <a:rPr lang="en-US" dirty="0">
                <a:solidFill>
                  <a:schemeClr val="dk2"/>
                </a:solidFill>
                <a:latin typeface="Calibri"/>
                <a:cs typeface="Calibri"/>
                <a:sym typeface="Calibri"/>
              </a:rPr>
              <a:t>Data drift needs to be monitored</a:t>
            </a:r>
          </a:p>
          <a:p>
            <a:pPr marL="742950" lvl="2" indent="-285750">
              <a:lnSpc>
                <a:spcPct val="95000"/>
              </a:lnSpc>
              <a:spcBef>
                <a:spcPts val="1200"/>
              </a:spcBef>
              <a:buClr>
                <a:schemeClr val="dk2"/>
              </a:buClr>
              <a:buSzPct val="129999"/>
              <a:buFont typeface="Calibri"/>
              <a:buChar char="●"/>
            </a:pPr>
            <a:r>
              <a:rPr lang="en-US" dirty="0">
                <a:solidFill>
                  <a:schemeClr val="dk2"/>
                </a:solidFill>
                <a:latin typeface="Calibri"/>
                <a:cs typeface="Calibri"/>
                <a:sym typeface="Calibri"/>
              </a:rPr>
              <a:t>Retraining of the model if appropriate</a:t>
            </a:r>
            <a:endParaRPr dirty="0">
              <a:solidFill>
                <a:schemeClr val="dk2"/>
              </a:solidFill>
              <a:latin typeface="Calibri"/>
              <a:cs typeface="Calibri"/>
              <a:sym typeface="Calibri"/>
            </a:endParaRPr>
          </a:p>
        </p:txBody>
      </p:sp>
      <p:pic>
        <p:nvPicPr>
          <p:cNvPr id="2" name="Picture 1"/>
          <p:cNvPicPr>
            <a:picLocks noChangeAspect="1"/>
          </p:cNvPicPr>
          <p:nvPr/>
        </p:nvPicPr>
        <p:blipFill>
          <a:blip r:embed="rId5"/>
          <a:stretch>
            <a:fillRect/>
          </a:stretch>
        </p:blipFill>
        <p:spPr>
          <a:xfrm>
            <a:off x="4367501" y="923722"/>
            <a:ext cx="4122112" cy="2503749"/>
          </a:xfrm>
          <a:prstGeom prst="rect">
            <a:avLst/>
          </a:prstGeom>
        </p:spPr>
      </p:pic>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1590426712"/>
      </p:ext>
    </p:extLst>
  </p:cSld>
  <p:clrMapOvr>
    <a:masterClrMapping/>
  </p:clrMapOvr>
  <mc:AlternateContent xmlns:mc="http://schemas.openxmlformats.org/markup-compatibility/2006" xmlns:p14="http://schemas.microsoft.com/office/powerpoint/2010/main">
    <mc:Choice Requires="p14">
      <p:transition spd="slow" p14:dur="2000" advTm="133568"/>
    </mc:Choice>
    <mc:Fallback xmlns="">
      <p:transition spd="slow" advTm="1335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0"/>
          <p:cNvSpPr txBox="1">
            <a:spLocks noGrp="1"/>
          </p:cNvSpPr>
          <p:nvPr>
            <p:ph type="title"/>
          </p:nvPr>
        </p:nvSpPr>
        <p:spPr>
          <a:xfrm>
            <a:off x="286250" y="254422"/>
            <a:ext cx="7505700" cy="669300"/>
          </a:xfrm>
          <a:prstGeom prst="rect">
            <a:avLst/>
          </a:prstGeom>
          <a:noFill/>
          <a:ln>
            <a:noFill/>
          </a:ln>
        </p:spPr>
        <p:txBody>
          <a:bodyPr spcFirstLastPara="1" wrap="square" lIns="91425" tIns="91425" rIns="91425" bIns="91425" anchor="t" anchorCtr="0">
            <a:normAutofit/>
          </a:bodyPr>
          <a:lstStyle/>
          <a:p>
            <a:pPr marL="0" lvl="0" indent="0" algn="l" rtl="0">
              <a:lnSpc>
                <a:spcPct val="100000"/>
              </a:lnSpc>
              <a:spcBef>
                <a:spcPts val="0"/>
              </a:spcBef>
              <a:spcAft>
                <a:spcPts val="0"/>
              </a:spcAft>
              <a:buSzPts val="3000"/>
              <a:buNone/>
            </a:pPr>
            <a:r>
              <a:rPr lang="en"/>
              <a:t>Conclusion</a:t>
            </a:r>
            <a:endParaRPr/>
          </a:p>
        </p:txBody>
      </p:sp>
      <p:sp>
        <p:nvSpPr>
          <p:cNvPr id="179" name="Google Shape;179;p10"/>
          <p:cNvSpPr txBox="1"/>
          <p:nvPr/>
        </p:nvSpPr>
        <p:spPr>
          <a:xfrm>
            <a:off x="286247" y="923731"/>
            <a:ext cx="8380675" cy="2046674"/>
          </a:xfrm>
          <a:prstGeom prst="rect">
            <a:avLst/>
          </a:prstGeom>
          <a:noFill/>
          <a:ln>
            <a:noFill/>
          </a:ln>
        </p:spPr>
        <p:txBody>
          <a:bodyPr spcFirstLastPara="1" wrap="square" lIns="91425" tIns="45700" rIns="91425" bIns="45700" anchor="t" anchorCtr="0">
            <a:spAutoFit/>
          </a:bodyPr>
          <a:lstStyle/>
          <a:p>
            <a:pPr marL="742950" indent="-285750">
              <a:lnSpc>
                <a:spcPct val="95000"/>
              </a:lnSpc>
              <a:spcBef>
                <a:spcPts val="1200"/>
              </a:spcBef>
              <a:buClr>
                <a:schemeClr val="dk2"/>
              </a:buClr>
              <a:buSzPct val="129999"/>
              <a:buFont typeface="Calibri"/>
              <a:buChar char="●"/>
            </a:pPr>
            <a:r>
              <a:rPr lang="en" sz="2000" dirty="0">
                <a:solidFill>
                  <a:schemeClr val="dk2"/>
                </a:solidFill>
                <a:latin typeface="Calibri"/>
                <a:cs typeface="Calibri"/>
                <a:sym typeface="Calibri"/>
              </a:rPr>
              <a:t>The model is relatively very accurate.</a:t>
            </a:r>
          </a:p>
          <a:p>
            <a:pPr marL="742950" indent="-285750">
              <a:lnSpc>
                <a:spcPct val="95000"/>
              </a:lnSpc>
              <a:spcBef>
                <a:spcPts val="1200"/>
              </a:spcBef>
              <a:buClr>
                <a:schemeClr val="dk2"/>
              </a:buClr>
              <a:buSzPct val="129999"/>
              <a:buFont typeface="Calibri"/>
              <a:buChar char="●"/>
            </a:pPr>
            <a:r>
              <a:rPr lang="en" sz="2000" dirty="0">
                <a:solidFill>
                  <a:schemeClr val="dk2"/>
                </a:solidFill>
                <a:latin typeface="Calibri"/>
                <a:cs typeface="Calibri"/>
                <a:sym typeface="Calibri"/>
              </a:rPr>
              <a:t>Precision, Recall and F1 scores are also high.</a:t>
            </a:r>
          </a:p>
          <a:p>
            <a:pPr marL="742950" indent="-285750">
              <a:lnSpc>
                <a:spcPct val="95000"/>
              </a:lnSpc>
              <a:spcBef>
                <a:spcPts val="1200"/>
              </a:spcBef>
              <a:buClr>
                <a:schemeClr val="dk2"/>
              </a:buClr>
              <a:buSzPct val="129999"/>
              <a:buFont typeface="Calibri"/>
              <a:buChar char="●"/>
            </a:pPr>
            <a:r>
              <a:rPr lang="en" sz="2000" dirty="0">
                <a:solidFill>
                  <a:schemeClr val="dk2"/>
                </a:solidFill>
                <a:latin typeface="Calibri"/>
                <a:cs typeface="Calibri"/>
                <a:sym typeface="Calibri"/>
              </a:rPr>
              <a:t>The model can be deployed to new real-life data.</a:t>
            </a:r>
          </a:p>
          <a:p>
            <a:pPr marL="0" marR="0" lvl="0" indent="0" algn="l" rtl="0">
              <a:lnSpc>
                <a:spcPct val="200000"/>
              </a:lnSpc>
              <a:spcBef>
                <a:spcPts val="0"/>
              </a:spcBef>
              <a:spcAft>
                <a:spcPts val="0"/>
              </a:spcAft>
              <a:buClr>
                <a:schemeClr val="dk1"/>
              </a:buClr>
              <a:buSzPts val="1100"/>
              <a:buFont typeface="Arial"/>
              <a:buNone/>
            </a:pPr>
            <a:endParaRPr lang="en" sz="1000" dirty="0">
              <a:solidFill>
                <a:schemeClr val="dk2"/>
              </a:solidFill>
              <a:latin typeface="Calibri"/>
              <a:ea typeface="Calibri"/>
              <a:cs typeface="Calibri"/>
              <a:sym typeface="Calibri"/>
            </a:endParaRPr>
          </a:p>
          <a:p>
            <a:pPr marL="0" marR="0" lvl="0" indent="0" algn="l" rtl="0">
              <a:lnSpc>
                <a:spcPct val="200000"/>
              </a:lnSpc>
              <a:spcBef>
                <a:spcPts val="0"/>
              </a:spcBef>
              <a:spcAft>
                <a:spcPts val="0"/>
              </a:spcAft>
              <a:buClr>
                <a:schemeClr val="dk1"/>
              </a:buClr>
              <a:buSzPts val="1100"/>
              <a:buFont typeface="Arial"/>
              <a:buNone/>
            </a:pPr>
            <a:endParaRPr sz="1000" b="0" i="0" u="none" strike="noStrike" cap="none" dirty="0">
              <a:solidFill>
                <a:schemeClr val="dk2"/>
              </a:solidFill>
              <a:latin typeface="Calibri"/>
              <a:ea typeface="Calibri"/>
              <a:cs typeface="Calibri"/>
              <a:sym typeface="Calibri"/>
            </a:endParaRPr>
          </a:p>
        </p:txBody>
      </p:sp>
      <p:pic>
        <p:nvPicPr>
          <p:cNvPr id="2" name="Audio 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85200" y="4584700"/>
            <a:ext cx="406400" cy="406400"/>
          </a:xfrm>
          <a:prstGeom prst="rect">
            <a:avLst/>
          </a:prstGeom>
        </p:spPr>
      </p:pic>
    </p:spTree>
    <p:extLst>
      <p:ext uri="{BB962C8B-B14F-4D97-AF65-F5344CB8AC3E}">
        <p14:creationId xmlns:p14="http://schemas.microsoft.com/office/powerpoint/2010/main" val="4240935882"/>
      </p:ext>
    </p:extLst>
  </p:cSld>
  <p:clrMapOvr>
    <a:masterClrMapping/>
  </p:clrMapOvr>
  <mc:AlternateContent xmlns:mc="http://schemas.openxmlformats.org/markup-compatibility/2006" xmlns:p14="http://schemas.microsoft.com/office/powerpoint/2010/main">
    <mc:Choice Requires="p14">
      <p:transition spd="slow" p14:dur="2000" advTm="123789"/>
    </mc:Choice>
    <mc:Fallback xmlns="">
      <p:transition spd="slow" advTm="123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1621</TotalTime>
  <Words>2849</Words>
  <Application>Microsoft Office PowerPoint</Application>
  <PresentationFormat>On-screen Show (16:9)</PresentationFormat>
  <Paragraphs>164</Paragraphs>
  <Slides>10</Slides>
  <Notes>10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Nunito</vt:lpstr>
      <vt:lpstr>Shift</vt:lpstr>
      <vt:lpstr>Predicting Multiple Emergency Room Visits</vt:lpstr>
      <vt:lpstr>Table of Contents</vt:lpstr>
      <vt:lpstr>Overview</vt:lpstr>
      <vt:lpstr>Problem Statement</vt:lpstr>
      <vt:lpstr>Methods</vt:lpstr>
      <vt:lpstr>Methods</vt:lpstr>
      <vt:lpstr>Results</vt:lpstr>
      <vt:lpstr>Deployment</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Multiple Emergency Room Visits</dc:title>
  <dc:creator>Kouevi Dosseh-Adjanon</dc:creator>
  <cp:lastModifiedBy>Ryan Long</cp:lastModifiedBy>
  <cp:revision>31</cp:revision>
  <dcterms:modified xsi:type="dcterms:W3CDTF">2021-11-18T21:28:51Z</dcterms:modified>
</cp:coreProperties>
</file>